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
  </p:notesMasterIdLst>
  <p:handoutMasterIdLst>
    <p:handoutMasterId r:id="rId10"/>
  </p:handoutMasterIdLst>
  <p:sldIdLst>
    <p:sldId id="266" r:id="rId6"/>
    <p:sldId id="274" r:id="rId7"/>
    <p:sldId id="275" r:id="rId8"/>
  </p:sldIdLst>
  <p:sldSz cx="9977438"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4D3D9C55-3D47-4437-80FC-8D5E63A84361}">
          <p14:sldIdLst>
            <p14:sldId id="266"/>
            <p14:sldId id="274"/>
            <p14:sldId id="275"/>
          </p14:sldIdLst>
        </p14:section>
      </p14:sectionLst>
    </p:ext>
    <p:ext uri="{EFAFB233-063F-42B5-8137-9DF3F51BA10A}">
      <p15:sldGuideLst xmlns:p15="http://schemas.microsoft.com/office/powerpoint/2012/main">
        <p15:guide id="1" orient="horz" pos="618">
          <p15:clr>
            <a:srgbClr val="A4A3A4"/>
          </p15:clr>
        </p15:guide>
        <p15:guide id="2" orient="horz" pos="4065">
          <p15:clr>
            <a:srgbClr val="A4A3A4"/>
          </p15:clr>
        </p15:guide>
        <p15:guide id="3" pos="171">
          <p15:clr>
            <a:srgbClr val="A4A3A4"/>
          </p15:clr>
        </p15:guide>
        <p15:guide id="4" pos="612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12B"/>
    <a:srgbClr val="413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7D16B-F02E-49FA-8021-7A3CA1B8DDBF}" v="2" dt="2023-06-30T19:47:12.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79"/>
  </p:normalViewPr>
  <p:slideViewPr>
    <p:cSldViewPr snapToGrid="0">
      <p:cViewPr varScale="1">
        <p:scale>
          <a:sx n="104" d="100"/>
          <a:sy n="104" d="100"/>
        </p:scale>
        <p:origin x="1812" y="108"/>
      </p:cViewPr>
      <p:guideLst>
        <p:guide orient="horz" pos="618"/>
        <p:guide orient="horz" pos="4065"/>
        <p:guide pos="171"/>
        <p:guide pos="6125"/>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945659" cy="49641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6" y="0"/>
            <a:ext cx="2945659" cy="496412"/>
          </a:xfrm>
          <a:prstGeom prst="rect">
            <a:avLst/>
          </a:prstGeom>
        </p:spPr>
        <p:txBody>
          <a:bodyPr vert="horz" lIns="91440" tIns="45720" rIns="91440" bIns="45720" rtlCol="0"/>
          <a:lstStyle>
            <a:lvl1pPr algn="r">
              <a:defRPr sz="1200"/>
            </a:lvl1pPr>
          </a:lstStyle>
          <a:p>
            <a:fld id="{D11A0C8E-1BCF-48B2-9654-75679D417FFC}" type="datetimeFigureOut">
              <a:rPr lang="nb-NO" smtClean="0"/>
              <a:pPr/>
              <a:t>10.07.2023</a:t>
            </a:fld>
            <a:endParaRPr lang="nb-NO"/>
          </a:p>
        </p:txBody>
      </p:sp>
      <p:sp>
        <p:nvSpPr>
          <p:cNvPr id="4" name="Plassholder for bunntekst 3"/>
          <p:cNvSpPr>
            <a:spLocks noGrp="1"/>
          </p:cNvSpPr>
          <p:nvPr>
            <p:ph type="ftr" sz="quarter" idx="2"/>
          </p:nvPr>
        </p:nvSpPr>
        <p:spPr>
          <a:xfrm>
            <a:off x="2" y="9430090"/>
            <a:ext cx="2945659" cy="49641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6" y="9430090"/>
            <a:ext cx="2945659" cy="496412"/>
          </a:xfrm>
          <a:prstGeom prst="rect">
            <a:avLst/>
          </a:prstGeom>
        </p:spPr>
        <p:txBody>
          <a:bodyPr vert="horz" lIns="91440" tIns="45720" rIns="91440" bIns="45720" rtlCol="0" anchor="b"/>
          <a:lstStyle>
            <a:lvl1pPr algn="r">
              <a:defRPr sz="1200"/>
            </a:lvl1pPr>
          </a:lstStyle>
          <a:p>
            <a:fld id="{680E5EEE-1BA2-4756-886B-3AB01CDA4DA9}" type="slidenum">
              <a:rPr lang="nb-NO" smtClean="0"/>
              <a:pPr/>
              <a:t>‹#›</a:t>
            </a:fld>
            <a:endParaRPr lang="nb-NO"/>
          </a:p>
        </p:txBody>
      </p:sp>
    </p:spTree>
    <p:extLst>
      <p:ext uri="{BB962C8B-B14F-4D97-AF65-F5344CB8AC3E}">
        <p14:creationId xmlns:p14="http://schemas.microsoft.com/office/powerpoint/2010/main" val="255373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945659" cy="49641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6" y="0"/>
            <a:ext cx="2945659" cy="496412"/>
          </a:xfrm>
          <a:prstGeom prst="rect">
            <a:avLst/>
          </a:prstGeom>
        </p:spPr>
        <p:txBody>
          <a:bodyPr vert="horz" lIns="91440" tIns="45720" rIns="91440" bIns="45720" rtlCol="0"/>
          <a:lstStyle>
            <a:lvl1pPr algn="r">
              <a:defRPr sz="1200"/>
            </a:lvl1pPr>
          </a:lstStyle>
          <a:p>
            <a:fld id="{6112B458-1342-4641-A929-DAEA450FD2A5}" type="datetimeFigureOut">
              <a:rPr lang="nb-NO" smtClean="0"/>
              <a:pPr/>
              <a:t>10.07.2023</a:t>
            </a:fld>
            <a:endParaRPr lang="nb-NO"/>
          </a:p>
        </p:txBody>
      </p:sp>
      <p:sp>
        <p:nvSpPr>
          <p:cNvPr id="4" name="Plassholder for lysbilde 3"/>
          <p:cNvSpPr>
            <a:spLocks noGrp="1" noRot="1" noChangeAspect="1"/>
          </p:cNvSpPr>
          <p:nvPr>
            <p:ph type="sldImg" idx="2"/>
          </p:nvPr>
        </p:nvSpPr>
        <p:spPr>
          <a:xfrm>
            <a:off x="692150" y="746125"/>
            <a:ext cx="5413375" cy="3721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430090"/>
            <a:ext cx="2945659" cy="49641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6" y="9430090"/>
            <a:ext cx="2945659" cy="496412"/>
          </a:xfrm>
          <a:prstGeom prst="rect">
            <a:avLst/>
          </a:prstGeom>
        </p:spPr>
        <p:txBody>
          <a:bodyPr vert="horz" lIns="91440" tIns="45720" rIns="91440" bIns="45720" rtlCol="0" anchor="b"/>
          <a:lstStyle>
            <a:lvl1pPr algn="r">
              <a:defRPr sz="1200"/>
            </a:lvl1pPr>
          </a:lstStyle>
          <a:p>
            <a:fld id="{CB25C6F8-20F0-46FA-B302-7E003265A7C0}" type="slidenum">
              <a:rPr lang="nb-NO" smtClean="0"/>
              <a:pPr/>
              <a:t>‹#›</a:t>
            </a:fld>
            <a:endParaRPr lang="nb-NO"/>
          </a:p>
        </p:txBody>
      </p:sp>
    </p:spTree>
    <p:extLst>
      <p:ext uri="{BB962C8B-B14F-4D97-AF65-F5344CB8AC3E}">
        <p14:creationId xmlns:p14="http://schemas.microsoft.com/office/powerpoint/2010/main" val="26026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25C6F8-20F0-46FA-B302-7E003265A7C0}" type="slidenum">
              <a:rPr lang="nb-NO" smtClean="0"/>
              <a:pPr/>
              <a:t>1</a:t>
            </a:fld>
            <a:endParaRPr lang="nb-NO"/>
          </a:p>
        </p:txBody>
      </p:sp>
      <p:sp>
        <p:nvSpPr>
          <p:cNvPr id="5" name="Footer Placeholder 4">
            <a:extLst>
              <a:ext uri="{FF2B5EF4-FFF2-40B4-BE49-F238E27FC236}">
                <a16:creationId xmlns:a16="http://schemas.microsoft.com/office/drawing/2014/main" id="{4561301B-9FF2-4420-BF85-DD48F8106119}"/>
              </a:ext>
            </a:extLst>
          </p:cNvPr>
          <p:cNvSpPr>
            <a:spLocks noGrp="1"/>
          </p:cNvSpPr>
          <p:nvPr>
            <p:ph type="ftr" sz="quarter" idx="4"/>
          </p:nvPr>
        </p:nvSpPr>
        <p:spPr/>
        <p:txBody>
          <a:bodyPr/>
          <a:lstStyle/>
          <a:p>
            <a:r>
              <a:rPr lang="nb-NO"/>
              <a:t>x</a:t>
            </a:r>
          </a:p>
        </p:txBody>
      </p:sp>
    </p:spTree>
    <p:extLst>
      <p:ext uri="{BB962C8B-B14F-4D97-AF65-F5344CB8AC3E}">
        <p14:creationId xmlns:p14="http://schemas.microsoft.com/office/powerpoint/2010/main" val="379199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25C6F8-20F0-46FA-B302-7E003265A7C0}" type="slidenum">
              <a:rPr lang="nb-NO" smtClean="0"/>
              <a:pPr/>
              <a:t>2</a:t>
            </a:fld>
            <a:endParaRPr lang="nb-NO"/>
          </a:p>
        </p:txBody>
      </p:sp>
      <p:sp>
        <p:nvSpPr>
          <p:cNvPr id="5" name="Footer Placeholder 4">
            <a:extLst>
              <a:ext uri="{FF2B5EF4-FFF2-40B4-BE49-F238E27FC236}">
                <a16:creationId xmlns:a16="http://schemas.microsoft.com/office/drawing/2014/main" id="{4561301B-9FF2-4420-BF85-DD48F8106119}"/>
              </a:ext>
            </a:extLst>
          </p:cNvPr>
          <p:cNvSpPr>
            <a:spLocks noGrp="1"/>
          </p:cNvSpPr>
          <p:nvPr>
            <p:ph type="ftr" sz="quarter" idx="4"/>
          </p:nvPr>
        </p:nvSpPr>
        <p:spPr/>
        <p:txBody>
          <a:bodyPr/>
          <a:lstStyle/>
          <a:p>
            <a:r>
              <a:rPr lang="nb-NO"/>
              <a:t>x</a:t>
            </a:r>
          </a:p>
        </p:txBody>
      </p:sp>
    </p:spTree>
    <p:extLst>
      <p:ext uri="{BB962C8B-B14F-4D97-AF65-F5344CB8AC3E}">
        <p14:creationId xmlns:p14="http://schemas.microsoft.com/office/powerpoint/2010/main" val="179055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25C6F8-20F0-46FA-B302-7E003265A7C0}" type="slidenum">
              <a:rPr lang="nb-NO" smtClean="0"/>
              <a:pPr/>
              <a:t>3</a:t>
            </a:fld>
            <a:endParaRPr lang="nb-NO"/>
          </a:p>
        </p:txBody>
      </p:sp>
      <p:sp>
        <p:nvSpPr>
          <p:cNvPr id="5" name="Footer Placeholder 4">
            <a:extLst>
              <a:ext uri="{FF2B5EF4-FFF2-40B4-BE49-F238E27FC236}">
                <a16:creationId xmlns:a16="http://schemas.microsoft.com/office/drawing/2014/main" id="{4561301B-9FF2-4420-BF85-DD48F8106119}"/>
              </a:ext>
            </a:extLst>
          </p:cNvPr>
          <p:cNvSpPr>
            <a:spLocks noGrp="1"/>
          </p:cNvSpPr>
          <p:nvPr>
            <p:ph type="ftr" sz="quarter" idx="4"/>
          </p:nvPr>
        </p:nvSpPr>
        <p:spPr/>
        <p:txBody>
          <a:bodyPr/>
          <a:lstStyle/>
          <a:p>
            <a:r>
              <a:rPr lang="nb-NO"/>
              <a:t>x</a:t>
            </a:r>
          </a:p>
        </p:txBody>
      </p:sp>
    </p:spTree>
    <p:extLst>
      <p:ext uri="{BB962C8B-B14F-4D97-AF65-F5344CB8AC3E}">
        <p14:creationId xmlns:p14="http://schemas.microsoft.com/office/powerpoint/2010/main" val="75593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no pi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 y="283"/>
            <a:ext cx="9982800" cy="6864701"/>
          </a:xfrm>
          <a:prstGeom prst="rect">
            <a:avLst/>
          </a:prstGeom>
        </p:spPr>
      </p:pic>
      <p:sp>
        <p:nvSpPr>
          <p:cNvPr id="6" name="Text Placeholder 5"/>
          <p:cNvSpPr>
            <a:spLocks noGrp="1"/>
          </p:cNvSpPr>
          <p:nvPr>
            <p:ph type="body" sz="quarter" idx="10"/>
          </p:nvPr>
        </p:nvSpPr>
        <p:spPr>
          <a:xfrm>
            <a:off x="1062000" y="3318894"/>
            <a:ext cx="4555834" cy="2808163"/>
          </a:xfrm>
        </p:spPr>
        <p:txBody>
          <a:bodyPr/>
          <a:lstStyle>
            <a:lvl1pPr marL="0" indent="0">
              <a:buFont typeface="Arial" pitchFamily="34" charset="0"/>
              <a:buChar char="​"/>
              <a:defRPr sz="2800" b="1"/>
            </a:lvl1pPr>
            <a:lvl2pPr marL="0" indent="0">
              <a:buFont typeface="Arial" pitchFamily="34" charset="0"/>
              <a:buChar char="​"/>
              <a:defRPr/>
            </a:lvl2pPr>
          </a:lstStyle>
          <a:p>
            <a:pPr lvl="0"/>
            <a:r>
              <a:rPr lang="nb-NO"/>
              <a:t>Klikk for å redigere tekststiler i malen</a:t>
            </a:r>
          </a:p>
          <a:p>
            <a:pPr lvl="1"/>
            <a:r>
              <a:rPr lang="nb-NO"/>
              <a:t>Andre nivå</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00407" cy="3081534"/>
          </a:xfrm>
          <a:prstGeom prst="rect">
            <a:avLst/>
          </a:prstGeom>
        </p:spPr>
      </p:pic>
    </p:spTree>
    <p:extLst>
      <p:ext uri="{BB962C8B-B14F-4D97-AF65-F5344CB8AC3E}">
        <p14:creationId xmlns:p14="http://schemas.microsoft.com/office/powerpoint/2010/main" val="248499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 y="283"/>
            <a:ext cx="9975600" cy="6859750"/>
          </a:xfrm>
          <a:prstGeom prst="rect">
            <a:avLst/>
          </a:prstGeom>
        </p:spPr>
      </p:pic>
      <p:sp>
        <p:nvSpPr>
          <p:cNvPr id="14" name="Tittel 1"/>
          <p:cNvSpPr>
            <a:spLocks noGrp="1"/>
          </p:cNvSpPr>
          <p:nvPr>
            <p:ph type="title" hasCustomPrompt="1"/>
          </p:nvPr>
        </p:nvSpPr>
        <p:spPr>
          <a:xfrm>
            <a:off x="1062001" y="835200"/>
            <a:ext cx="8661438" cy="792438"/>
          </a:xfrm>
        </p:spPr>
        <p:txBody>
          <a:bodyPr/>
          <a:lstStyle>
            <a:lvl1pPr>
              <a:defRPr sz="2800"/>
            </a:lvl1pPr>
          </a:lstStyle>
          <a:p>
            <a:r>
              <a:rPr lang="nb-NO"/>
              <a:t>Klikk for å redigere tittelstil</a:t>
            </a:r>
          </a:p>
        </p:txBody>
      </p:sp>
      <p:sp>
        <p:nvSpPr>
          <p:cNvPr id="3" name="Plassholder for tekst 2"/>
          <p:cNvSpPr>
            <a:spLocks noGrp="1"/>
          </p:cNvSpPr>
          <p:nvPr>
            <p:ph type="body" idx="1" hasCustomPrompt="1"/>
          </p:nvPr>
        </p:nvSpPr>
        <p:spPr>
          <a:xfrm>
            <a:off x="1062000" y="2061987"/>
            <a:ext cx="8661438" cy="307777"/>
          </a:xfrm>
        </p:spPr>
        <p:txBody>
          <a:bodyPr wrap="none" anchor="t">
            <a:noAutofit/>
          </a:bodyPr>
          <a:lstStyle>
            <a:lvl1pPr marL="0" indent="0">
              <a:buNone/>
              <a:defRPr sz="2000" cap="none" baseline="0">
                <a:solidFill>
                  <a:srgbClr val="413E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err="1"/>
              <a:t>Click</a:t>
            </a:r>
            <a:r>
              <a:rPr lang="nb-NO"/>
              <a:t> to </a:t>
            </a:r>
            <a:r>
              <a:rPr lang="nb-NO" err="1"/>
              <a:t>add</a:t>
            </a:r>
            <a:r>
              <a:rPr lang="nb-NO"/>
              <a:t> agenda </a:t>
            </a:r>
            <a:r>
              <a:rPr lang="nb-NO" err="1"/>
              <a:t>point</a:t>
            </a:r>
            <a:endParaRPr lang="nb-NO"/>
          </a:p>
        </p:txBody>
      </p:sp>
      <p:sp>
        <p:nvSpPr>
          <p:cNvPr id="10" name="Plassholder for tekst 2"/>
          <p:cNvSpPr>
            <a:spLocks noGrp="1"/>
          </p:cNvSpPr>
          <p:nvPr>
            <p:ph type="body" idx="10" hasCustomPrompt="1"/>
          </p:nvPr>
        </p:nvSpPr>
        <p:spPr>
          <a:xfrm>
            <a:off x="1062000" y="2689330"/>
            <a:ext cx="8661438" cy="307777"/>
          </a:xfrm>
        </p:spPr>
        <p:txBody>
          <a:bodyPr wrap="none" anchor="t">
            <a:noAutofit/>
          </a:bodyPr>
          <a:lstStyle>
            <a:lvl1pPr marL="0" indent="0" rtl="0">
              <a:buNone/>
              <a:defRPr sz="2000" cap="none" baseline="0">
                <a:solidFill>
                  <a:srgbClr val="413E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err="1"/>
              <a:t>Click</a:t>
            </a:r>
            <a:r>
              <a:rPr lang="nb-NO"/>
              <a:t> to </a:t>
            </a:r>
            <a:r>
              <a:rPr lang="nb-NO" err="1"/>
              <a:t>add</a:t>
            </a:r>
            <a:r>
              <a:rPr lang="nb-NO"/>
              <a:t> agenda </a:t>
            </a:r>
            <a:r>
              <a:rPr lang="nb-NO" err="1"/>
              <a:t>point</a:t>
            </a:r>
            <a:endParaRPr lang="nb-NO"/>
          </a:p>
        </p:txBody>
      </p:sp>
      <p:sp>
        <p:nvSpPr>
          <p:cNvPr id="11" name="Plassholder for tekst 2"/>
          <p:cNvSpPr>
            <a:spLocks noGrp="1"/>
          </p:cNvSpPr>
          <p:nvPr>
            <p:ph type="body" idx="11" hasCustomPrompt="1"/>
          </p:nvPr>
        </p:nvSpPr>
        <p:spPr>
          <a:xfrm>
            <a:off x="1062000" y="3315836"/>
            <a:ext cx="8661438" cy="307777"/>
          </a:xfrm>
        </p:spPr>
        <p:txBody>
          <a:bodyPr wrap="none" anchor="t">
            <a:noAutofit/>
          </a:bodyPr>
          <a:lstStyle>
            <a:lvl1pPr marL="0" indent="0" rtl="0">
              <a:buNone/>
              <a:defRPr sz="2000" cap="none" baseline="0">
                <a:solidFill>
                  <a:srgbClr val="413E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err="1"/>
              <a:t>Click</a:t>
            </a:r>
            <a:r>
              <a:rPr lang="nb-NO"/>
              <a:t> to </a:t>
            </a:r>
            <a:r>
              <a:rPr lang="nb-NO" err="1"/>
              <a:t>add</a:t>
            </a:r>
            <a:r>
              <a:rPr lang="nb-NO"/>
              <a:t> agenda </a:t>
            </a:r>
            <a:r>
              <a:rPr lang="nb-NO" err="1"/>
              <a:t>point</a:t>
            </a:r>
            <a:endParaRPr lang="nb-NO"/>
          </a:p>
        </p:txBody>
      </p:sp>
      <p:sp>
        <p:nvSpPr>
          <p:cNvPr id="12" name="Plassholder for tekst 2"/>
          <p:cNvSpPr>
            <a:spLocks noGrp="1"/>
          </p:cNvSpPr>
          <p:nvPr>
            <p:ph type="body" idx="12" hasCustomPrompt="1"/>
          </p:nvPr>
        </p:nvSpPr>
        <p:spPr>
          <a:xfrm>
            <a:off x="1062000" y="3943179"/>
            <a:ext cx="8661438" cy="307777"/>
          </a:xfrm>
        </p:spPr>
        <p:txBody>
          <a:bodyPr wrap="none" anchor="t">
            <a:noAutofit/>
          </a:bodyPr>
          <a:lstStyle>
            <a:lvl1pPr marL="0" indent="0" rtl="0">
              <a:buNone/>
              <a:defRPr sz="2000" cap="none" baseline="0">
                <a:solidFill>
                  <a:srgbClr val="413E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err="1"/>
              <a:t>Click</a:t>
            </a:r>
            <a:r>
              <a:rPr lang="nb-NO"/>
              <a:t> to </a:t>
            </a:r>
            <a:r>
              <a:rPr lang="nb-NO" err="1"/>
              <a:t>add</a:t>
            </a:r>
            <a:r>
              <a:rPr lang="nb-NO"/>
              <a:t> agenda </a:t>
            </a:r>
            <a:r>
              <a:rPr lang="nb-NO" err="1"/>
              <a:t>point</a:t>
            </a:r>
            <a:endParaRPr lang="nb-NO"/>
          </a:p>
        </p:txBody>
      </p:sp>
      <p:sp>
        <p:nvSpPr>
          <p:cNvPr id="13" name="Plassholder for tekst 2"/>
          <p:cNvSpPr>
            <a:spLocks noGrp="1"/>
          </p:cNvSpPr>
          <p:nvPr>
            <p:ph type="body" idx="13" hasCustomPrompt="1"/>
          </p:nvPr>
        </p:nvSpPr>
        <p:spPr>
          <a:xfrm>
            <a:off x="1062000" y="4570908"/>
            <a:ext cx="8661438" cy="307777"/>
          </a:xfrm>
        </p:spPr>
        <p:txBody>
          <a:bodyPr wrap="none" anchor="t">
            <a:noAutofit/>
          </a:bodyPr>
          <a:lstStyle>
            <a:lvl1pPr marL="0" indent="0">
              <a:buNone/>
              <a:defRPr sz="2000" cap="none" baseline="0">
                <a:solidFill>
                  <a:srgbClr val="413E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err="1"/>
              <a:t>Click</a:t>
            </a:r>
            <a:r>
              <a:rPr lang="nb-NO"/>
              <a:t> to </a:t>
            </a:r>
            <a:r>
              <a:rPr lang="nb-NO" err="1"/>
              <a:t>add</a:t>
            </a:r>
            <a:r>
              <a:rPr lang="nb-NO"/>
              <a:t> agenda </a:t>
            </a:r>
            <a:r>
              <a:rPr lang="nb-NO" err="1"/>
              <a:t>point</a:t>
            </a:r>
            <a:endParaRPr lang="nb-NO"/>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34872" y="5853813"/>
            <a:ext cx="859206" cy="827293"/>
          </a:xfrm>
          <a:prstGeom prst="rect">
            <a:avLst/>
          </a:prstGeom>
        </p:spPr>
      </p:pic>
    </p:spTree>
    <p:extLst>
      <p:ext uri="{BB962C8B-B14F-4D97-AF65-F5344CB8AC3E}">
        <p14:creationId xmlns:p14="http://schemas.microsoft.com/office/powerpoint/2010/main" val="148700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andar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272113" y="1268760"/>
            <a:ext cx="9451353" cy="49685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p:cNvSpPr>
            <a:spLocks noGrp="1"/>
          </p:cNvSpPr>
          <p:nvPr>
            <p:ph type="sldNum" sz="quarter" idx="4"/>
          </p:nvPr>
        </p:nvSpPr>
        <p:spPr>
          <a:xfrm>
            <a:off x="272110" y="6484413"/>
            <a:ext cx="290631" cy="183623"/>
          </a:xfrm>
          <a:prstGeom prst="rect">
            <a:avLst/>
          </a:prstGeom>
        </p:spPr>
        <p:txBody>
          <a:bodyPr vert="horz" lIns="0" tIns="0" rIns="0" bIns="0" rtlCol="0" anchor="t"/>
          <a:lstStyle>
            <a:lvl1pPr algn="l">
              <a:defRPr sz="1200" b="1">
                <a:solidFill>
                  <a:srgbClr val="C3212B"/>
                </a:solidFill>
              </a:defRPr>
            </a:lvl1pPr>
          </a:lstStyle>
          <a:p>
            <a:fld id="{7C9C337C-04F6-4410-8C04-23EC0CE59AB4}" type="slidenum">
              <a:rPr lang="nb-NO" smtClean="0"/>
              <a:pPr/>
              <a:t>‹#›</a:t>
            </a:fld>
            <a:endParaRPr lang="nb-NO"/>
          </a:p>
        </p:txBody>
      </p:sp>
    </p:spTree>
    <p:extLst>
      <p:ext uri="{BB962C8B-B14F-4D97-AF65-F5344CB8AC3E}">
        <p14:creationId xmlns:p14="http://schemas.microsoft.com/office/powerpoint/2010/main" val="313078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7"/>
          <p:cNvSpPr>
            <a:spLocks noGrp="1"/>
          </p:cNvSpPr>
          <p:nvPr>
            <p:ph type="body" sz="quarter" idx="13"/>
          </p:nvPr>
        </p:nvSpPr>
        <p:spPr>
          <a:xfrm>
            <a:off x="272113" y="1095939"/>
            <a:ext cx="9451353" cy="244831"/>
          </a:xfrm>
        </p:spPr>
        <p:txBody>
          <a:bodyPr>
            <a:normAutofit/>
          </a:bodyPr>
          <a:lstStyle>
            <a:lvl1pPr marL="0" indent="0">
              <a:buNone/>
              <a:defRPr sz="1600" b="0"/>
            </a:lvl1pPr>
          </a:lstStyle>
          <a:p>
            <a:pPr lvl="0"/>
            <a:r>
              <a:rPr lang="nb-NO"/>
              <a:t>Klikk for å redigere tekststiler i malen</a:t>
            </a:r>
          </a:p>
        </p:txBody>
      </p:sp>
      <p:sp>
        <p:nvSpPr>
          <p:cNvPr id="10" name="Plassholder for bunntekst 4"/>
          <p:cNvSpPr>
            <a:spLocks noGrp="1"/>
          </p:cNvSpPr>
          <p:nvPr>
            <p:ph type="ftr" sz="quarter" idx="3"/>
          </p:nvPr>
        </p:nvSpPr>
        <p:spPr>
          <a:xfrm>
            <a:off x="561624" y="6484414"/>
            <a:ext cx="6715722" cy="183623"/>
          </a:xfrm>
          <a:prstGeom prst="rect">
            <a:avLst/>
          </a:prstGeom>
        </p:spPr>
        <p:txBody>
          <a:bodyPr vert="horz" lIns="0" tIns="0" rIns="0" bIns="0" rtlCol="0" anchor="t"/>
          <a:lstStyle>
            <a:lvl1pPr algn="l">
              <a:defRPr sz="1200">
                <a:solidFill>
                  <a:srgbClr val="413E42"/>
                </a:solidFill>
              </a:defRPr>
            </a:lvl1pPr>
          </a:lstStyle>
          <a:p>
            <a:r>
              <a:rPr lang="nb-NO"/>
              <a:t>|  </a:t>
            </a:r>
          </a:p>
        </p:txBody>
      </p:sp>
      <p:sp>
        <p:nvSpPr>
          <p:cNvPr id="7" name="Plassholder for lysbildenummer 5"/>
          <p:cNvSpPr>
            <a:spLocks noGrp="1"/>
          </p:cNvSpPr>
          <p:nvPr>
            <p:ph type="sldNum" sz="quarter" idx="4"/>
          </p:nvPr>
        </p:nvSpPr>
        <p:spPr>
          <a:xfrm>
            <a:off x="272110" y="6484413"/>
            <a:ext cx="290631" cy="183623"/>
          </a:xfrm>
          <a:prstGeom prst="rect">
            <a:avLst/>
          </a:prstGeom>
        </p:spPr>
        <p:txBody>
          <a:bodyPr vert="horz" lIns="0" tIns="0" rIns="0" bIns="0" rtlCol="0" anchor="t"/>
          <a:lstStyle>
            <a:lvl1pPr algn="l">
              <a:defRPr sz="1200" b="1">
                <a:solidFill>
                  <a:srgbClr val="C3212B"/>
                </a:solidFill>
              </a:defRPr>
            </a:lvl1pPr>
          </a:lstStyle>
          <a:p>
            <a:fld id="{7C9C337C-04F6-4410-8C04-23EC0CE59AB4}" type="slidenum">
              <a:rPr lang="nb-NO" smtClean="0"/>
              <a:pPr/>
              <a:t>‹#›</a:t>
            </a:fld>
            <a:endParaRPr lang="nb-NO"/>
          </a:p>
        </p:txBody>
      </p:sp>
    </p:spTree>
    <p:extLst>
      <p:ext uri="{BB962C8B-B14F-4D97-AF65-F5344CB8AC3E}">
        <p14:creationId xmlns:p14="http://schemas.microsoft.com/office/powerpoint/2010/main" val="387883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 y="283"/>
            <a:ext cx="9982800" cy="6864701"/>
          </a:xfrm>
          <a:prstGeom prst="rect">
            <a:avLst/>
          </a:prstGeom>
        </p:spPr>
      </p:pic>
      <p:sp>
        <p:nvSpPr>
          <p:cNvPr id="6" name="Tittel 1"/>
          <p:cNvSpPr>
            <a:spLocks noGrp="1"/>
          </p:cNvSpPr>
          <p:nvPr>
            <p:ph type="title"/>
          </p:nvPr>
        </p:nvSpPr>
        <p:spPr>
          <a:xfrm>
            <a:off x="1728291" y="1953569"/>
            <a:ext cx="7345423" cy="3877985"/>
          </a:xfrm>
        </p:spPr>
        <p:txBody>
          <a:bodyPr anchor="t">
            <a:noAutofit/>
          </a:bodyPr>
          <a:lstStyle>
            <a:lvl1pPr algn="l">
              <a:defRPr sz="8400" b="0" cap="none"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70115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title: with pictur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 y="283"/>
            <a:ext cx="9975600" cy="6859750"/>
          </a:xfrm>
          <a:prstGeom prst="rect">
            <a:avLst/>
          </a:prstGeom>
        </p:spPr>
      </p:pic>
      <p:sp>
        <p:nvSpPr>
          <p:cNvPr id="6" name="Text Placeholder 5"/>
          <p:cNvSpPr>
            <a:spLocks noGrp="1"/>
          </p:cNvSpPr>
          <p:nvPr>
            <p:ph type="body" sz="quarter" idx="10"/>
          </p:nvPr>
        </p:nvSpPr>
        <p:spPr>
          <a:xfrm>
            <a:off x="1062000" y="3318894"/>
            <a:ext cx="4555834" cy="2808163"/>
          </a:xfrm>
        </p:spPr>
        <p:txBody>
          <a:bodyPr/>
          <a:lstStyle>
            <a:lvl1pPr marL="0" indent="0">
              <a:buFont typeface="Arial" pitchFamily="34" charset="0"/>
              <a:buChar char="​"/>
              <a:defRPr sz="2800" b="1"/>
            </a:lvl1pPr>
            <a:lvl2pPr marL="0" indent="0">
              <a:buFont typeface="Arial" pitchFamily="34" charset="0"/>
              <a:buChar char="​"/>
              <a:defRPr/>
            </a:lvl2pPr>
          </a:lstStyle>
          <a:p>
            <a:pPr lvl="0"/>
            <a:r>
              <a:rPr lang="nb-NO"/>
              <a:t>Klikk for å redigere tekststiler i malen</a:t>
            </a:r>
          </a:p>
          <a:p>
            <a:pPr lvl="1"/>
            <a:r>
              <a:rPr lang="nb-NO"/>
              <a:t>Andre nivå</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00407" cy="3081534"/>
          </a:xfrm>
          <a:prstGeom prst="rect">
            <a:avLst/>
          </a:prstGeom>
        </p:spPr>
      </p:pic>
    </p:spTree>
    <p:extLst>
      <p:ext uri="{BB962C8B-B14F-4D97-AF65-F5344CB8AC3E}">
        <p14:creationId xmlns:p14="http://schemas.microsoft.com/office/powerpoint/2010/main" val="8018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blank">
    <p:spTree>
      <p:nvGrpSpPr>
        <p:cNvPr id="1" name=""/>
        <p:cNvGrpSpPr/>
        <p:nvPr/>
      </p:nvGrpSpPr>
      <p:grpSpPr>
        <a:xfrm>
          <a:off x="0" y="0"/>
          <a:ext cx="0" cy="0"/>
          <a:chOff x="0" y="0"/>
          <a:chExt cx="0" cy="0"/>
        </a:xfrm>
      </p:grpSpPr>
      <p:sp>
        <p:nvSpPr>
          <p:cNvPr id="6" name="Plassholder for bunntekst 4"/>
          <p:cNvSpPr>
            <a:spLocks noGrp="1"/>
          </p:cNvSpPr>
          <p:nvPr>
            <p:ph type="ftr" sz="quarter" idx="3"/>
          </p:nvPr>
        </p:nvSpPr>
        <p:spPr>
          <a:xfrm>
            <a:off x="561624" y="6484414"/>
            <a:ext cx="6715722" cy="183623"/>
          </a:xfrm>
          <a:prstGeom prst="rect">
            <a:avLst/>
          </a:prstGeom>
        </p:spPr>
        <p:txBody>
          <a:bodyPr vert="horz" lIns="0" tIns="0" rIns="0" bIns="0" rtlCol="0" anchor="t"/>
          <a:lstStyle>
            <a:lvl1pPr algn="l">
              <a:defRPr sz="1200">
                <a:solidFill>
                  <a:srgbClr val="413E42"/>
                </a:solidFill>
              </a:defRPr>
            </a:lvl1pPr>
          </a:lstStyle>
          <a:p>
            <a:r>
              <a:rPr lang="nb-NO"/>
              <a:t>| </a:t>
            </a:r>
          </a:p>
        </p:txBody>
      </p:sp>
      <p:sp>
        <p:nvSpPr>
          <p:cNvPr id="8" name="Plassholder for lysbildenummer 5"/>
          <p:cNvSpPr>
            <a:spLocks noGrp="1"/>
          </p:cNvSpPr>
          <p:nvPr>
            <p:ph type="sldNum" sz="quarter" idx="4"/>
          </p:nvPr>
        </p:nvSpPr>
        <p:spPr>
          <a:xfrm>
            <a:off x="272110" y="6484413"/>
            <a:ext cx="290631" cy="183623"/>
          </a:xfrm>
          <a:prstGeom prst="rect">
            <a:avLst/>
          </a:prstGeom>
        </p:spPr>
        <p:txBody>
          <a:bodyPr vert="horz" lIns="0" tIns="0" rIns="0" bIns="0" rtlCol="0" anchor="t"/>
          <a:lstStyle>
            <a:lvl1pPr algn="l">
              <a:defRPr sz="1200" b="1">
                <a:solidFill>
                  <a:srgbClr val="C3212B"/>
                </a:solidFill>
              </a:defRPr>
            </a:lvl1pPr>
          </a:lstStyle>
          <a:p>
            <a:fld id="{7C9C337C-04F6-4410-8C04-23EC0CE59AB4}" type="slidenum">
              <a:rPr lang="nb-NO" smtClean="0"/>
              <a:pPr/>
              <a:t>‹#›</a:t>
            </a:fld>
            <a:endParaRPr lang="nb-NO"/>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8299" y="3017512"/>
            <a:ext cx="1469139" cy="384048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34872" y="5853813"/>
            <a:ext cx="859206" cy="827293"/>
          </a:xfrm>
          <a:prstGeom prst="rect">
            <a:avLst/>
          </a:prstGeom>
        </p:spPr>
      </p:pic>
    </p:spTree>
    <p:extLst>
      <p:ext uri="{BB962C8B-B14F-4D97-AF65-F5344CB8AC3E}">
        <p14:creationId xmlns:p14="http://schemas.microsoft.com/office/powerpoint/2010/main" val="159211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pictur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8299" y="3017512"/>
            <a:ext cx="1469139" cy="38404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34872" y="5853813"/>
            <a:ext cx="859206" cy="827293"/>
          </a:xfrm>
          <a:prstGeom prst="rect">
            <a:avLst/>
          </a:prstGeom>
        </p:spPr>
      </p:pic>
    </p:spTree>
    <p:extLst>
      <p:ext uri="{BB962C8B-B14F-4D97-AF65-F5344CB8AC3E}">
        <p14:creationId xmlns:p14="http://schemas.microsoft.com/office/powerpoint/2010/main" val="406741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8299" y="3017512"/>
            <a:ext cx="1469139" cy="3840488"/>
          </a:xfrm>
          <a:prstGeom prst="rect">
            <a:avLst/>
          </a:prstGeom>
        </p:spPr>
      </p:pic>
      <p:sp>
        <p:nvSpPr>
          <p:cNvPr id="2" name="Plassholder for tittel 1"/>
          <p:cNvSpPr>
            <a:spLocks noGrp="1"/>
          </p:cNvSpPr>
          <p:nvPr>
            <p:ph type="title"/>
          </p:nvPr>
        </p:nvSpPr>
        <p:spPr>
          <a:xfrm>
            <a:off x="272113" y="188640"/>
            <a:ext cx="9451353" cy="792438"/>
          </a:xfrm>
          <a:prstGeom prst="rect">
            <a:avLst/>
          </a:prstGeom>
        </p:spPr>
        <p:txBody>
          <a:bodyPr vert="horz" lIns="0" tIns="0" rIns="0" bIns="0" rtlCol="0" anchor="b">
            <a:noAutofit/>
          </a:bodyPr>
          <a:lstStyle/>
          <a:p>
            <a:r>
              <a:rPr lang="nb-NO"/>
              <a:t>Klikk for å redigere tittelstil</a:t>
            </a:r>
          </a:p>
        </p:txBody>
      </p:sp>
      <p:sp>
        <p:nvSpPr>
          <p:cNvPr id="3" name="Plassholder for tekst 2"/>
          <p:cNvSpPr>
            <a:spLocks noGrp="1"/>
          </p:cNvSpPr>
          <p:nvPr>
            <p:ph type="body" idx="1"/>
          </p:nvPr>
        </p:nvSpPr>
        <p:spPr>
          <a:xfrm>
            <a:off x="272113" y="1808548"/>
            <a:ext cx="9451353" cy="22790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561624" y="6484414"/>
            <a:ext cx="6715722" cy="183623"/>
          </a:xfrm>
          <a:prstGeom prst="rect">
            <a:avLst/>
          </a:prstGeom>
        </p:spPr>
        <p:txBody>
          <a:bodyPr vert="horz" lIns="0" tIns="0" rIns="0" bIns="0" rtlCol="0" anchor="t"/>
          <a:lstStyle>
            <a:lvl1pPr algn="l">
              <a:defRPr sz="1200">
                <a:solidFill>
                  <a:srgbClr val="413E42"/>
                </a:solidFill>
              </a:defRPr>
            </a:lvl1pPr>
          </a:lstStyle>
          <a:p>
            <a:r>
              <a:rPr lang="nb-NO"/>
              <a:t>|</a:t>
            </a:r>
          </a:p>
        </p:txBody>
      </p:sp>
      <p:sp>
        <p:nvSpPr>
          <p:cNvPr id="6" name="Plassholder for lysbildenummer 5"/>
          <p:cNvSpPr>
            <a:spLocks noGrp="1"/>
          </p:cNvSpPr>
          <p:nvPr>
            <p:ph type="sldNum" sz="quarter" idx="4"/>
          </p:nvPr>
        </p:nvSpPr>
        <p:spPr>
          <a:xfrm>
            <a:off x="272112" y="6484413"/>
            <a:ext cx="289022" cy="183623"/>
          </a:xfrm>
          <a:prstGeom prst="rect">
            <a:avLst/>
          </a:prstGeom>
        </p:spPr>
        <p:txBody>
          <a:bodyPr vert="horz" lIns="0" tIns="0" rIns="0" bIns="0" rtlCol="0" anchor="t"/>
          <a:lstStyle>
            <a:lvl1pPr algn="l">
              <a:defRPr sz="1200" b="1">
                <a:solidFill>
                  <a:srgbClr val="C3212B"/>
                </a:solidFill>
              </a:defRPr>
            </a:lvl1pPr>
          </a:lstStyle>
          <a:p>
            <a:fld id="{7C9C337C-04F6-4410-8C04-23EC0CE59AB4}" type="slidenum">
              <a:rPr lang="nb-NO" smtClean="0"/>
              <a:pPr/>
              <a:t>‹#›</a:t>
            </a:fld>
            <a:endParaRPr lang="nb-NO"/>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864" y="1007497"/>
            <a:ext cx="9384811" cy="15240"/>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4872" y="5853813"/>
            <a:ext cx="859206" cy="827293"/>
          </a:xfrm>
          <a:prstGeom prst="rect">
            <a:avLst/>
          </a:prstGeom>
        </p:spPr>
      </p:pic>
    </p:spTree>
    <p:extLst>
      <p:ext uri="{BB962C8B-B14F-4D97-AF65-F5344CB8AC3E}">
        <p14:creationId xmlns:p14="http://schemas.microsoft.com/office/powerpoint/2010/main" val="2581463387"/>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0" r:id="rId3"/>
    <p:sldLayoutId id="2147483660" r:id="rId4"/>
    <p:sldLayoutId id="2147483657" r:id="rId5"/>
    <p:sldLayoutId id="2147483655" r:id="rId6"/>
    <p:sldLayoutId id="2147483659" r:id="rId7"/>
    <p:sldLayoutId id="2147483658" r:id="rId8"/>
  </p:sldLayoutIdLst>
  <p:hf hdr="0" dt="0"/>
  <p:txStyles>
    <p:titleStyle>
      <a:lvl1pPr algn="l" defTabSz="914400" rtl="0" eaLnBrk="1" latinLnBrk="0" hangingPunct="1">
        <a:spcBef>
          <a:spcPct val="0"/>
        </a:spcBef>
        <a:buNone/>
        <a:defRPr sz="2400" b="1" kern="1200">
          <a:solidFill>
            <a:srgbClr val="C3212B"/>
          </a:solidFill>
          <a:latin typeface="+mj-lt"/>
          <a:ea typeface="+mj-ea"/>
          <a:cs typeface="+mj-cs"/>
        </a:defRPr>
      </a:lvl1pPr>
    </p:titleStyle>
    <p:bodyStyle>
      <a:lvl1pPr marL="231775" indent="-231775" algn="l" defTabSz="914400" rtl="0" eaLnBrk="1" latinLnBrk="0" hangingPunct="1">
        <a:spcBef>
          <a:spcPts val="600"/>
        </a:spcBef>
        <a:buFont typeface="Arial" pitchFamily="34" charset="0"/>
        <a:buChar char="•"/>
        <a:defRPr sz="1800" b="0" kern="1200">
          <a:solidFill>
            <a:srgbClr val="413E42"/>
          </a:solidFill>
          <a:latin typeface="+mn-lt"/>
          <a:ea typeface="+mn-ea"/>
          <a:cs typeface="+mn-cs"/>
        </a:defRPr>
      </a:lvl1pPr>
      <a:lvl2pPr marL="630000" indent="-255600" algn="l" defTabSz="914400" rtl="0" eaLnBrk="1" latinLnBrk="0" hangingPunct="1">
        <a:spcBef>
          <a:spcPts val="600"/>
        </a:spcBef>
        <a:buFont typeface="Arial" pitchFamily="34" charset="0"/>
        <a:buChar char="–"/>
        <a:defRPr sz="1800" kern="1200">
          <a:solidFill>
            <a:srgbClr val="413E42"/>
          </a:solidFill>
          <a:latin typeface="+mn-lt"/>
          <a:ea typeface="+mn-ea"/>
          <a:cs typeface="+mn-cs"/>
        </a:defRPr>
      </a:lvl2pPr>
      <a:lvl3pPr marL="866775" indent="-238125" algn="l" defTabSz="914400" rtl="0" eaLnBrk="1" latinLnBrk="0" hangingPunct="1">
        <a:spcBef>
          <a:spcPts val="600"/>
        </a:spcBef>
        <a:buFont typeface="Arial" pitchFamily="34" charset="0"/>
        <a:buChar char="–"/>
        <a:defRPr sz="1800" kern="1200">
          <a:solidFill>
            <a:srgbClr val="413E42"/>
          </a:solidFill>
          <a:latin typeface="+mn-lt"/>
          <a:ea typeface="+mn-ea"/>
          <a:cs typeface="+mn-cs"/>
        </a:defRPr>
      </a:lvl3pPr>
      <a:lvl4pPr marL="1123950" indent="-228600" algn="l" defTabSz="914400" rtl="0" eaLnBrk="1" latinLnBrk="0" hangingPunct="1">
        <a:spcBef>
          <a:spcPts val="600"/>
        </a:spcBef>
        <a:buFont typeface="Arial" pitchFamily="34" charset="0"/>
        <a:buChar char="–"/>
        <a:defRPr sz="1800" kern="1200">
          <a:solidFill>
            <a:srgbClr val="413E42"/>
          </a:solidFill>
          <a:latin typeface="+mn-lt"/>
          <a:ea typeface="+mn-ea"/>
          <a:cs typeface="+mn-cs"/>
        </a:defRPr>
      </a:lvl4pPr>
      <a:lvl5pPr marL="1400175" indent="-238125" algn="l" defTabSz="914400" rtl="0" eaLnBrk="1" latinLnBrk="0" hangingPunct="1">
        <a:spcBef>
          <a:spcPts val="600"/>
        </a:spcBef>
        <a:buFont typeface="Arial" pitchFamily="34" charset="0"/>
        <a:buChar char="–"/>
        <a:defRPr sz="1800" kern="1200">
          <a:solidFill>
            <a:srgbClr val="413E4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inženýrství, Hliník, budova, Kompozitní materiál&#10;&#10;Popis byl vytvořen automaticky">
            <a:extLst>
              <a:ext uri="{FF2B5EF4-FFF2-40B4-BE49-F238E27FC236}">
                <a16:creationId xmlns:a16="http://schemas.microsoft.com/office/drawing/2014/main" id="{CBEC2026-B9AE-7BF2-09A7-80914FDE6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6446" y="1581485"/>
            <a:ext cx="3284240" cy="2463180"/>
          </a:xfrm>
          <a:prstGeom prst="rect">
            <a:avLst/>
          </a:prstGeom>
        </p:spPr>
      </p:pic>
      <p:sp>
        <p:nvSpPr>
          <p:cNvPr id="10" name="Title 9"/>
          <p:cNvSpPr>
            <a:spLocks noGrp="1"/>
          </p:cNvSpPr>
          <p:nvPr>
            <p:ph type="title" idx="4294967295"/>
          </p:nvPr>
        </p:nvSpPr>
        <p:spPr>
          <a:xfrm>
            <a:off x="308199" y="243845"/>
            <a:ext cx="9451975" cy="385536"/>
          </a:xfrm>
        </p:spPr>
        <p:txBody>
          <a:bodyPr/>
          <a:lstStyle/>
          <a:p>
            <a:r>
              <a:rPr lang="en-US" dirty="0"/>
              <a:t>Orkla EHS incident report</a:t>
            </a:r>
            <a:r>
              <a:rPr lang="cs-CZ" dirty="0"/>
              <a:t> </a:t>
            </a:r>
            <a:endParaRPr lang="en-GB" dirty="0"/>
          </a:p>
        </p:txBody>
      </p:sp>
      <p:sp>
        <p:nvSpPr>
          <p:cNvPr id="4" name="TekstSylinder 4"/>
          <p:cNvSpPr txBox="1"/>
          <p:nvPr/>
        </p:nvSpPr>
        <p:spPr>
          <a:xfrm>
            <a:off x="184019" y="679552"/>
            <a:ext cx="6244860" cy="430887"/>
          </a:xfrm>
          <a:prstGeom prst="rect">
            <a:avLst/>
          </a:prstGeom>
          <a:noFill/>
          <a:ln>
            <a:solidFill>
              <a:schemeClr val="tx1"/>
            </a:solidFill>
          </a:ln>
        </p:spPr>
        <p:txBody>
          <a:bodyPr wrap="square" rtlCol="0">
            <a:spAutoFit/>
          </a:bodyPr>
          <a:lstStyle/>
          <a:p>
            <a:r>
              <a:rPr lang="cs-CZ" sz="1100" dirty="0">
                <a:solidFill>
                  <a:srgbClr val="31282D"/>
                </a:solidFill>
              </a:rPr>
              <a:t>Orkla Foods Česko a Slovensko, </a:t>
            </a:r>
            <a:r>
              <a:rPr lang="cs-CZ" sz="1100" b="1" dirty="0">
                <a:solidFill>
                  <a:srgbClr val="31282D"/>
                </a:solidFill>
              </a:rPr>
              <a:t>závod Hamé Babice</a:t>
            </a:r>
            <a:r>
              <a:rPr lang="cs-CZ" sz="1100" dirty="0">
                <a:solidFill>
                  <a:srgbClr val="31282D"/>
                </a:solidFill>
              </a:rPr>
              <a:t>, </a:t>
            </a:r>
            <a:r>
              <a:rPr lang="cs-CZ" sz="1100" b="1" dirty="0">
                <a:solidFill>
                  <a:srgbClr val="31282D"/>
                </a:solidFill>
              </a:rPr>
              <a:t>28.06.2023; 17:15</a:t>
            </a:r>
            <a:r>
              <a:rPr lang="cs-CZ" sz="1100" dirty="0">
                <a:solidFill>
                  <a:srgbClr val="31282D"/>
                </a:solidFill>
              </a:rPr>
              <a:t>  – LWDI (H1) • podvrtnutí kotníku pravé nohy</a:t>
            </a:r>
            <a:endParaRPr lang="en-GB" sz="1100" dirty="0">
              <a:solidFill>
                <a:srgbClr val="31282D"/>
              </a:solidFill>
            </a:endParaRPr>
          </a:p>
        </p:txBody>
      </p:sp>
      <p:sp>
        <p:nvSpPr>
          <p:cNvPr id="5" name="TekstSylinder 5"/>
          <p:cNvSpPr txBox="1"/>
          <p:nvPr/>
        </p:nvSpPr>
        <p:spPr>
          <a:xfrm>
            <a:off x="184019" y="1170955"/>
            <a:ext cx="6244860" cy="2054409"/>
          </a:xfrm>
          <a:prstGeom prst="rect">
            <a:avLst/>
          </a:prstGeom>
          <a:noFill/>
          <a:ln>
            <a:solidFill>
              <a:schemeClr val="tx1"/>
            </a:solidFill>
          </a:ln>
        </p:spPr>
        <p:txBody>
          <a:bodyPr wrap="square" rtlCol="0">
            <a:spAutoFit/>
          </a:bodyPr>
          <a:lstStyle/>
          <a:p>
            <a:r>
              <a:rPr lang="en-GB" sz="1100" b="1" dirty="0"/>
              <a:t>Popis incident (úrazu):</a:t>
            </a:r>
          </a:p>
          <a:p>
            <a:pPr algn="just"/>
            <a:r>
              <a:rPr lang="cs-CZ" sz="1050" u="sng" dirty="0">
                <a:solidFill>
                  <a:srgbClr val="31282D"/>
                </a:solidFill>
              </a:rPr>
              <a:t>EU hala – podávání plechovek:</a:t>
            </a:r>
          </a:p>
          <a:p>
            <a:pPr algn="just"/>
            <a:r>
              <a:rPr lang="cs-CZ" sz="1100" dirty="0">
                <a:solidFill>
                  <a:srgbClr val="31282D"/>
                </a:solidFill>
                <a:sym typeface="Symbol" panose="05050102010706020507" pitchFamily="18" charset="2"/>
              </a:rPr>
              <a:t>Pracovnice pracovala s plechovkami – vysypávala je na podavač. Začínala novou paletu s plechovkami, která je vysoká cca 180 cm a jednotlivé vrstvy jsou od sebe odděleny papírovou proložkou. Aby mohla pracovat s plechovkami musela pracovnice stát na schůdku. Po vsypání první vrstvy plechovek odložila papírovou proložku vedle palety (viz foto č. 1), ta však ale spadla na zem (viz foto č. 2). Pracovnice ji chtěla následně (po vsypání další vrstvy plechovek) zvednout a při sestupování ze schůdku si nevšimla, že je pod spadlou papírovou proložkou plechovka, na kterou šlápla a upadla (viz foto č. 3). Při tom si podvrtla kotník.</a:t>
            </a:r>
          </a:p>
          <a:p>
            <a:pPr algn="just"/>
            <a:endParaRPr lang="cs-CZ" sz="700" dirty="0">
              <a:solidFill>
                <a:srgbClr val="31282D"/>
              </a:solidFill>
            </a:endParaRPr>
          </a:p>
          <a:p>
            <a:pPr algn="just"/>
            <a:r>
              <a:rPr lang="cs-CZ" sz="1100" dirty="0">
                <a:solidFill>
                  <a:srgbClr val="31282D"/>
                </a:solidFill>
              </a:rPr>
              <a:t>Pracovnice směnu dopracovala, nicméně následující den navštívila lékaře </a:t>
            </a:r>
            <a:r>
              <a:rPr lang="cs-CZ" sz="1100" dirty="0">
                <a:solidFill>
                  <a:srgbClr val="31282D"/>
                </a:solidFill>
                <a:sym typeface="Symbol" panose="05050102010706020507" pitchFamily="18" charset="2"/>
              </a:rPr>
              <a:t> potvrzení podvrtnutí kotníku a vystavení PN.</a:t>
            </a:r>
            <a:endParaRPr lang="cs-CZ" sz="1100" dirty="0">
              <a:solidFill>
                <a:srgbClr val="31282D"/>
              </a:solidFill>
            </a:endParaRPr>
          </a:p>
        </p:txBody>
      </p:sp>
      <p:sp>
        <p:nvSpPr>
          <p:cNvPr id="6" name="TekstSylinder 6"/>
          <p:cNvSpPr txBox="1"/>
          <p:nvPr/>
        </p:nvSpPr>
        <p:spPr>
          <a:xfrm>
            <a:off x="184017" y="3284240"/>
            <a:ext cx="6244860" cy="823302"/>
          </a:xfrm>
          <a:prstGeom prst="rect">
            <a:avLst/>
          </a:prstGeom>
          <a:noFill/>
          <a:ln>
            <a:solidFill>
              <a:schemeClr val="tx1"/>
            </a:solidFill>
          </a:ln>
        </p:spPr>
        <p:txBody>
          <a:bodyPr wrap="square" rtlCol="0">
            <a:spAutoFit/>
          </a:bodyPr>
          <a:lstStyle/>
          <a:p>
            <a:r>
              <a:rPr lang="en-GB" sz="1100" b="1" dirty="0"/>
              <a:t>Kauzální příčina</a:t>
            </a:r>
            <a:r>
              <a:rPr lang="cs-CZ" sz="1100" b="1" dirty="0"/>
              <a:t>:</a:t>
            </a:r>
            <a:endParaRPr lang="en-GB" sz="1100" b="1" dirty="0"/>
          </a:p>
          <a:p>
            <a:pPr marL="228600" indent="-228600" algn="just">
              <a:spcBef>
                <a:spcPts val="200"/>
              </a:spcBef>
              <a:buFontTx/>
              <a:buAutoNum type="arabicPeriod"/>
            </a:pPr>
            <a:r>
              <a:rPr lang="cs-CZ" sz="1050" dirty="0"/>
              <a:t>Bezprostřední příčina</a:t>
            </a:r>
            <a:r>
              <a:rPr lang="en-GB" sz="1050" dirty="0">
                <a:solidFill>
                  <a:srgbClr val="31282D"/>
                </a:solidFill>
              </a:rPr>
              <a:t> –</a:t>
            </a:r>
            <a:r>
              <a:rPr lang="cs-CZ" sz="1050" dirty="0">
                <a:solidFill>
                  <a:srgbClr val="31282D"/>
                </a:solidFill>
              </a:rPr>
              <a:t> podvrtnutí kotníku pravé nohy</a:t>
            </a:r>
          </a:p>
          <a:p>
            <a:pPr marL="228600" indent="-228600" algn="just">
              <a:spcBef>
                <a:spcPts val="200"/>
              </a:spcBef>
              <a:buFontTx/>
              <a:buAutoNum type="arabicPeriod"/>
            </a:pPr>
            <a:r>
              <a:rPr lang="cs-CZ" sz="1050" dirty="0">
                <a:solidFill>
                  <a:srgbClr val="31282D"/>
                </a:solidFill>
              </a:rPr>
              <a:t>Základní příčina </a:t>
            </a:r>
            <a:r>
              <a:rPr lang="en-GB" sz="1050" dirty="0">
                <a:solidFill>
                  <a:srgbClr val="31282D"/>
                </a:solidFill>
              </a:rPr>
              <a:t>–</a:t>
            </a:r>
            <a:r>
              <a:rPr lang="cs-CZ" sz="1050" dirty="0">
                <a:solidFill>
                  <a:srgbClr val="31282D"/>
                </a:solidFill>
              </a:rPr>
              <a:t> sestupování ze schůdku na zem</a:t>
            </a:r>
          </a:p>
          <a:p>
            <a:pPr marL="228600" indent="-228600" algn="just">
              <a:spcBef>
                <a:spcPts val="200"/>
              </a:spcBef>
              <a:buFontTx/>
              <a:buAutoNum type="arabicPeriod"/>
            </a:pPr>
            <a:r>
              <a:rPr lang="cs-CZ" sz="1050" dirty="0"/>
              <a:t>Kořenové příčiny – práce na schůdku, plechovka na zemi</a:t>
            </a:r>
          </a:p>
        </p:txBody>
      </p:sp>
      <p:sp>
        <p:nvSpPr>
          <p:cNvPr id="7" name="TekstSylinder 7"/>
          <p:cNvSpPr txBox="1"/>
          <p:nvPr/>
        </p:nvSpPr>
        <p:spPr>
          <a:xfrm>
            <a:off x="184017" y="4166418"/>
            <a:ext cx="6244860" cy="1672253"/>
          </a:xfrm>
          <a:prstGeom prst="rect">
            <a:avLst/>
          </a:prstGeom>
          <a:noFill/>
          <a:ln>
            <a:solidFill>
              <a:schemeClr val="tx1"/>
            </a:solidFill>
          </a:ln>
        </p:spPr>
        <p:txBody>
          <a:bodyPr wrap="square" rtlCol="0">
            <a:spAutoFit/>
          </a:bodyPr>
          <a:lstStyle/>
          <a:p>
            <a:r>
              <a:rPr lang="en-GB" sz="1100" b="1" dirty="0"/>
              <a:t>Nápravná opatření proti opakování:</a:t>
            </a:r>
          </a:p>
          <a:p>
            <a:pPr marL="228600" indent="-228600">
              <a:spcBef>
                <a:spcPts val="200"/>
              </a:spcBef>
              <a:buFontTx/>
              <a:buAutoNum type="arabicPeriod"/>
              <a:tabLst>
                <a:tab pos="3768725" algn="l"/>
                <a:tab pos="5019675" algn="l"/>
              </a:tabLst>
            </a:pPr>
            <a:r>
              <a:rPr lang="cs-CZ" sz="1000" dirty="0">
                <a:solidFill>
                  <a:srgbClr val="31282D"/>
                </a:solidFill>
              </a:rPr>
              <a:t>Seznámení všech pracovníků s úrazem	O</a:t>
            </a:r>
            <a:r>
              <a:rPr lang="en-US" sz="1000" dirty="0">
                <a:solidFill>
                  <a:srgbClr val="31282D"/>
                </a:solidFill>
              </a:rPr>
              <a:t>: </a:t>
            </a:r>
            <a:r>
              <a:rPr lang="cs-CZ" sz="1000" dirty="0">
                <a:solidFill>
                  <a:srgbClr val="31282D"/>
                </a:solidFill>
              </a:rPr>
              <a:t>vedoucí pracovníci	T: červenec 2023</a:t>
            </a:r>
          </a:p>
          <a:p>
            <a:pPr marL="228600" indent="-228600">
              <a:spcBef>
                <a:spcPts val="200"/>
              </a:spcBef>
              <a:buFontTx/>
              <a:buAutoNum type="arabicPeriod"/>
              <a:tabLst>
                <a:tab pos="3768725" algn="l"/>
                <a:tab pos="5019675" algn="l"/>
              </a:tabLst>
            </a:pPr>
            <a:r>
              <a:rPr lang="cs-CZ" sz="1000" dirty="0">
                <a:solidFill>
                  <a:srgbClr val="31282D"/>
                </a:solidFill>
              </a:rPr>
              <a:t>Úprava schůdku = dvoustupňový (do 50 cm) + protiskluzné patky    			O: R. Zetocha   	T: červenec 2023</a:t>
            </a:r>
          </a:p>
          <a:p>
            <a:pPr marL="228600" indent="-228600">
              <a:spcBef>
                <a:spcPts val="200"/>
              </a:spcBef>
              <a:buFontTx/>
              <a:buAutoNum type="arabicPeriod"/>
              <a:tabLst>
                <a:tab pos="3768725" algn="l"/>
                <a:tab pos="5019675" algn="l"/>
              </a:tabLst>
            </a:pPr>
            <a:r>
              <a:rPr lang="cs-CZ" sz="1000" dirty="0">
                <a:solidFill>
                  <a:srgbClr val="31282D"/>
                </a:solidFill>
              </a:rPr>
              <a:t>Držák na odkládání papírových proložek	O: R. Zetocha	T: červenec 2023</a:t>
            </a:r>
          </a:p>
          <a:p>
            <a:pPr marL="228600" indent="-228600">
              <a:spcBef>
                <a:spcPts val="200"/>
              </a:spcBef>
              <a:buFontTx/>
              <a:buAutoNum type="arabicPeriod"/>
              <a:tabLst>
                <a:tab pos="3768725" algn="l"/>
                <a:tab pos="5019675" algn="l"/>
              </a:tabLst>
            </a:pPr>
            <a:r>
              <a:rPr lang="cs-CZ" sz="1000" dirty="0">
                <a:solidFill>
                  <a:srgbClr val="31282D"/>
                </a:solidFill>
              </a:rPr>
              <a:t>Úprava specifikace výšky palet s plechovkami  	O: E. Chybíková	T: září 2023</a:t>
            </a:r>
          </a:p>
          <a:p>
            <a:pPr marL="228600" indent="-228600">
              <a:spcBef>
                <a:spcPts val="200"/>
              </a:spcBef>
              <a:buFontTx/>
              <a:buAutoNum type="arabicPeriod"/>
              <a:tabLst>
                <a:tab pos="3768725" algn="l"/>
                <a:tab pos="5019675" algn="l"/>
              </a:tabLst>
            </a:pPr>
            <a:r>
              <a:rPr lang="cs-CZ" sz="1000" dirty="0">
                <a:solidFill>
                  <a:srgbClr val="31282D"/>
                </a:solidFill>
              </a:rPr>
              <a:t>Úprava designu podavače plechovek = násypová kapsa    	O: R. Zetocha	T: září 2023</a:t>
            </a:r>
          </a:p>
          <a:p>
            <a:pPr marL="228600" indent="-228600">
              <a:spcBef>
                <a:spcPts val="200"/>
              </a:spcBef>
              <a:buFontTx/>
              <a:buAutoNum type="arabicPeriod"/>
              <a:tabLst>
                <a:tab pos="3768725" algn="l"/>
                <a:tab pos="5019675" algn="l"/>
              </a:tabLst>
            </a:pPr>
            <a:r>
              <a:rPr lang="cs-CZ" sz="1000" dirty="0">
                <a:solidFill>
                  <a:srgbClr val="31282D"/>
                </a:solidFill>
              </a:rPr>
              <a:t>Přehodnocení analýzy rizik na pracovišti	O: A. Janků	T: září 2023</a:t>
            </a:r>
          </a:p>
          <a:p>
            <a:pPr marL="228600" indent="-228600">
              <a:spcBef>
                <a:spcPts val="200"/>
              </a:spcBef>
              <a:buFontTx/>
              <a:buAutoNum type="arabicPeriod"/>
              <a:tabLst>
                <a:tab pos="3768725" algn="l"/>
                <a:tab pos="5019675" algn="l"/>
              </a:tabLst>
            </a:pPr>
            <a:r>
              <a:rPr lang="cs-CZ" sz="1000" dirty="0">
                <a:solidFill>
                  <a:srgbClr val="31282D"/>
                </a:solidFill>
              </a:rPr>
              <a:t>Automatizace podávání plechovek	O: R. Orság	T: duben 2024</a:t>
            </a:r>
          </a:p>
        </p:txBody>
      </p:sp>
      <p:sp>
        <p:nvSpPr>
          <p:cNvPr id="11" name="TekstSylinder 7"/>
          <p:cNvSpPr txBox="1"/>
          <p:nvPr/>
        </p:nvSpPr>
        <p:spPr>
          <a:xfrm>
            <a:off x="184018" y="5901050"/>
            <a:ext cx="6244859" cy="584775"/>
          </a:xfrm>
          <a:prstGeom prst="rect">
            <a:avLst/>
          </a:prstGeom>
          <a:noFill/>
          <a:ln>
            <a:solidFill>
              <a:schemeClr val="tx1"/>
            </a:solidFill>
          </a:ln>
        </p:spPr>
        <p:txBody>
          <a:bodyPr wrap="square" rtlCol="0" anchor="t">
            <a:spAutoFit/>
          </a:bodyPr>
          <a:lstStyle/>
          <a:p>
            <a:r>
              <a:rPr lang="en-GB" sz="1100" b="1" dirty="0"/>
              <a:t>Další</a:t>
            </a:r>
            <a:r>
              <a:rPr lang="cs-CZ" sz="1100" b="1" dirty="0"/>
              <a:t>:</a:t>
            </a:r>
            <a:endParaRPr lang="en-GB" sz="1100" b="1" dirty="0"/>
          </a:p>
          <a:p>
            <a:pPr algn="just"/>
            <a:r>
              <a:rPr lang="cs-CZ" sz="1050" dirty="0">
                <a:solidFill>
                  <a:srgbClr val="31282D"/>
                </a:solidFill>
              </a:rPr>
              <a:t>Alkohol - výsledek negativní. </a:t>
            </a:r>
          </a:p>
          <a:p>
            <a:pPr algn="just"/>
            <a:r>
              <a:rPr lang="cs-CZ" sz="1050" dirty="0">
                <a:solidFill>
                  <a:srgbClr val="31282D"/>
                </a:solidFill>
              </a:rPr>
              <a:t>Zraněná pracovala na tomto pracovišti cca 3×. Další kontrola u lékaře: srpen 2023</a:t>
            </a:r>
            <a:endParaRPr lang="cs-CZ" sz="700" dirty="0">
              <a:solidFill>
                <a:srgbClr val="31282D"/>
              </a:solidFill>
            </a:endParaRPr>
          </a:p>
        </p:txBody>
      </p:sp>
      <p:graphicFrame>
        <p:nvGraphicFramePr>
          <p:cNvPr id="3" name="Tabell 11">
            <a:extLst>
              <a:ext uri="{FF2B5EF4-FFF2-40B4-BE49-F238E27FC236}">
                <a16:creationId xmlns:a16="http://schemas.microsoft.com/office/drawing/2014/main" id="{905B46CE-9246-450E-AAA3-0EF3A8B24D70}"/>
              </a:ext>
            </a:extLst>
          </p:cNvPr>
          <p:cNvGraphicFramePr>
            <a:graphicFrameLocks noGrp="1"/>
          </p:cNvGraphicFramePr>
          <p:nvPr>
            <p:extLst>
              <p:ext uri="{D42A27DB-BD31-4B8C-83A1-F6EECF244321}">
                <p14:modId xmlns:p14="http://schemas.microsoft.com/office/powerpoint/2010/main" val="4250299579"/>
              </p:ext>
            </p:extLst>
          </p:nvPr>
        </p:nvGraphicFramePr>
        <p:xfrm>
          <a:off x="6506976" y="295584"/>
          <a:ext cx="3286443" cy="807720"/>
        </p:xfrm>
        <a:graphic>
          <a:graphicData uri="http://schemas.openxmlformats.org/drawingml/2006/table">
            <a:tbl>
              <a:tblPr firstRow="1" bandRow="1">
                <a:tableStyleId>{21E4AEA4-8DFA-4A89-87EB-49C32662AFE0}</a:tableStyleId>
              </a:tblPr>
              <a:tblGrid>
                <a:gridCol w="2167535">
                  <a:extLst>
                    <a:ext uri="{9D8B030D-6E8A-4147-A177-3AD203B41FA5}">
                      <a16:colId xmlns:a16="http://schemas.microsoft.com/office/drawing/2014/main" val="2703607977"/>
                    </a:ext>
                  </a:extLst>
                </a:gridCol>
                <a:gridCol w="1118908">
                  <a:extLst>
                    <a:ext uri="{9D8B030D-6E8A-4147-A177-3AD203B41FA5}">
                      <a16:colId xmlns:a16="http://schemas.microsoft.com/office/drawing/2014/main" val="1152368235"/>
                    </a:ext>
                  </a:extLst>
                </a:gridCol>
              </a:tblGrid>
              <a:tr h="2452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Hodnocení závažnosti </a:t>
                      </a:r>
                      <a:r>
                        <a:rPr lang="cs-CZ" sz="1100" dirty="0">
                          <a:solidFill>
                            <a:schemeClr val="tx1"/>
                          </a:solidFill>
                        </a:rPr>
                        <a:t>(</a:t>
                      </a:r>
                      <a:r>
                        <a:rPr lang="nb-NO" sz="1100" dirty="0">
                          <a:solidFill>
                            <a:schemeClr val="tx1"/>
                          </a:solidFill>
                        </a:rPr>
                        <a:t>nízká</a:t>
                      </a:r>
                      <a:r>
                        <a:rPr lang="cs-CZ" sz="1100" dirty="0">
                          <a:solidFill>
                            <a:schemeClr val="tx1"/>
                          </a:solidFill>
                        </a:rPr>
                        <a:t>, střední, vysoká)</a:t>
                      </a:r>
                      <a:endParaRPr lang="nb-NO" sz="9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nb-NO" dirty="0"/>
                    </a:p>
                  </a:txBody>
                  <a:tcPr/>
                </a:tc>
                <a:extLst>
                  <a:ext uri="{0D108BD9-81ED-4DB2-BD59-A6C34878D82A}">
                    <a16:rowId xmlns:a16="http://schemas.microsoft.com/office/drawing/2014/main" val="961747684"/>
                  </a:ext>
                </a:extLst>
              </a:tr>
              <a:tr h="254609">
                <a:tc>
                  <a:txBody>
                    <a:bodyPr/>
                    <a:lstStyle/>
                    <a:p>
                      <a:r>
                        <a:rPr lang="nb-NO" sz="1200" dirty="0" err="1"/>
                        <a:t>Skutečný</a:t>
                      </a:r>
                      <a:r>
                        <a:rPr lang="nb-NO" sz="1200" dirty="0"/>
                        <a:t> </a:t>
                      </a:r>
                      <a:r>
                        <a:rPr lang="nb-NO" sz="1200" dirty="0" err="1"/>
                        <a:t>následek</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200" dirty="0"/>
                        <a:t>nízký</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901160"/>
                  </a:ext>
                </a:extLst>
              </a:tr>
              <a:tr h="261636">
                <a:tc>
                  <a:txBody>
                    <a:bodyPr/>
                    <a:lstStyle/>
                    <a:p>
                      <a:r>
                        <a:rPr lang="nb-NO" sz="1200" dirty="0" err="1"/>
                        <a:t>Možný</a:t>
                      </a:r>
                      <a:r>
                        <a:rPr lang="nb-NO" sz="1200" dirty="0"/>
                        <a:t> </a:t>
                      </a:r>
                      <a:r>
                        <a:rPr lang="nb-NO" sz="1200" dirty="0" err="1"/>
                        <a:t>následek</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cs-CZ" sz="1200" kern="1200" dirty="0">
                          <a:solidFill>
                            <a:schemeClr val="dk1"/>
                          </a:solidFill>
                          <a:latin typeface="+mn-lt"/>
                          <a:ea typeface="+mn-ea"/>
                          <a:cs typeface="+mn-cs"/>
                        </a:rPr>
                        <a:t>střední</a:t>
                      </a:r>
                      <a:endParaRPr lang="nb-NO"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668552"/>
                  </a:ext>
                </a:extLst>
              </a:tr>
            </a:tbl>
          </a:graphicData>
        </a:graphic>
      </p:graphicFrame>
      <p:sp>
        <p:nvSpPr>
          <p:cNvPr id="17" name="TextovéPole 16">
            <a:extLst>
              <a:ext uri="{FF2B5EF4-FFF2-40B4-BE49-F238E27FC236}">
                <a16:creationId xmlns:a16="http://schemas.microsoft.com/office/drawing/2014/main" id="{8ACD1213-0E98-4084-9714-AA7CA9100838}"/>
              </a:ext>
            </a:extLst>
          </p:cNvPr>
          <p:cNvSpPr txBox="1"/>
          <p:nvPr/>
        </p:nvSpPr>
        <p:spPr>
          <a:xfrm>
            <a:off x="7092658" y="5993828"/>
            <a:ext cx="918841" cy="307777"/>
          </a:xfrm>
          <a:prstGeom prst="rect">
            <a:avLst/>
          </a:prstGeom>
          <a:noFill/>
        </p:spPr>
        <p:txBody>
          <a:bodyPr wrap="none" rtlCol="0">
            <a:spAutoFit/>
          </a:bodyPr>
          <a:lstStyle/>
          <a:p>
            <a:r>
              <a:rPr lang="cs-CZ" sz="1400" b="1" dirty="0">
                <a:solidFill>
                  <a:schemeClr val="bg1"/>
                </a:solidFill>
              </a:rPr>
              <a:t>Foto č. 2</a:t>
            </a:r>
          </a:p>
        </p:txBody>
      </p:sp>
      <p:sp>
        <p:nvSpPr>
          <p:cNvPr id="21" name="Obdélník 20">
            <a:extLst>
              <a:ext uri="{FF2B5EF4-FFF2-40B4-BE49-F238E27FC236}">
                <a16:creationId xmlns:a16="http://schemas.microsoft.com/office/drawing/2014/main" id="{BEF68FF9-80EA-84B5-D1DC-123782A17C6C}"/>
              </a:ext>
            </a:extLst>
          </p:cNvPr>
          <p:cNvSpPr/>
          <p:nvPr/>
        </p:nvSpPr>
        <p:spPr>
          <a:xfrm>
            <a:off x="8169247" y="4139350"/>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1</a:t>
            </a:r>
          </a:p>
        </p:txBody>
      </p:sp>
      <p:pic>
        <p:nvPicPr>
          <p:cNvPr id="14" name="Obrázek 13" descr="Obsah obrázku oblečení, boty, osoba, interiér&#10;&#10;Popis byl vytvořen automaticky">
            <a:extLst>
              <a:ext uri="{FF2B5EF4-FFF2-40B4-BE49-F238E27FC236}">
                <a16:creationId xmlns:a16="http://schemas.microsoft.com/office/drawing/2014/main" id="{68A41C2D-8F52-693E-633D-0B066F6A4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976" y="4522846"/>
            <a:ext cx="1669256" cy="2225675"/>
          </a:xfrm>
          <a:prstGeom prst="rect">
            <a:avLst/>
          </a:prstGeom>
        </p:spPr>
      </p:pic>
      <p:pic>
        <p:nvPicPr>
          <p:cNvPr id="16" name="Obrázek 15" descr="Obsah obrázku účtenka, text, rukopis, území&#10;&#10;Popis byl vytvořen automaticky">
            <a:extLst>
              <a:ext uri="{FF2B5EF4-FFF2-40B4-BE49-F238E27FC236}">
                <a16:creationId xmlns:a16="http://schemas.microsoft.com/office/drawing/2014/main" id="{8F20DA96-C9CA-FA5C-1D72-D9A8C1DB4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76187" y="4801057"/>
            <a:ext cx="2225673" cy="1669255"/>
          </a:xfrm>
          <a:prstGeom prst="rect">
            <a:avLst/>
          </a:prstGeom>
        </p:spPr>
      </p:pic>
      <p:sp>
        <p:nvSpPr>
          <p:cNvPr id="18" name="Obdélník 17">
            <a:extLst>
              <a:ext uri="{FF2B5EF4-FFF2-40B4-BE49-F238E27FC236}">
                <a16:creationId xmlns:a16="http://schemas.microsoft.com/office/drawing/2014/main" id="{03F5507B-09E0-5776-5DA8-23C88332C351}"/>
              </a:ext>
            </a:extLst>
          </p:cNvPr>
          <p:cNvSpPr/>
          <p:nvPr/>
        </p:nvSpPr>
        <p:spPr>
          <a:xfrm>
            <a:off x="7376630" y="6439083"/>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3</a:t>
            </a:r>
          </a:p>
        </p:txBody>
      </p:sp>
      <p:sp>
        <p:nvSpPr>
          <p:cNvPr id="22" name="Obdélník 21">
            <a:extLst>
              <a:ext uri="{FF2B5EF4-FFF2-40B4-BE49-F238E27FC236}">
                <a16:creationId xmlns:a16="http://schemas.microsoft.com/office/drawing/2014/main" id="{E87359AF-616E-0872-90C9-83102803D68C}"/>
              </a:ext>
            </a:extLst>
          </p:cNvPr>
          <p:cNvSpPr/>
          <p:nvPr/>
        </p:nvSpPr>
        <p:spPr>
          <a:xfrm>
            <a:off x="9117598" y="6429558"/>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2</a:t>
            </a:r>
          </a:p>
        </p:txBody>
      </p:sp>
    </p:spTree>
    <p:extLst>
      <p:ext uri="{BB962C8B-B14F-4D97-AF65-F5344CB8AC3E}">
        <p14:creationId xmlns:p14="http://schemas.microsoft.com/office/powerpoint/2010/main" val="46603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inženýrství, Hliník, budova, Kompozitní materiál&#10;&#10;Popis byl vytvořen automaticky">
            <a:extLst>
              <a:ext uri="{FF2B5EF4-FFF2-40B4-BE49-F238E27FC236}">
                <a16:creationId xmlns:a16="http://schemas.microsoft.com/office/drawing/2014/main" id="{CBEC2026-B9AE-7BF2-09A7-80914FDE6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6446" y="1581485"/>
            <a:ext cx="3284240" cy="2463180"/>
          </a:xfrm>
          <a:prstGeom prst="rect">
            <a:avLst/>
          </a:prstGeom>
        </p:spPr>
      </p:pic>
      <p:sp>
        <p:nvSpPr>
          <p:cNvPr id="10" name="Title 9"/>
          <p:cNvSpPr>
            <a:spLocks noGrp="1"/>
          </p:cNvSpPr>
          <p:nvPr>
            <p:ph type="title" idx="4294967295"/>
          </p:nvPr>
        </p:nvSpPr>
        <p:spPr>
          <a:xfrm>
            <a:off x="308199" y="339095"/>
            <a:ext cx="9451975" cy="385536"/>
          </a:xfrm>
        </p:spPr>
        <p:txBody>
          <a:bodyPr/>
          <a:lstStyle/>
          <a:p>
            <a:r>
              <a:rPr lang="en-US" dirty="0"/>
              <a:t>Orkla EHS incident report</a:t>
            </a:r>
            <a:r>
              <a:rPr lang="cs-CZ" dirty="0"/>
              <a:t> </a:t>
            </a:r>
            <a:endParaRPr lang="en-GB" dirty="0"/>
          </a:p>
        </p:txBody>
      </p:sp>
      <p:sp>
        <p:nvSpPr>
          <p:cNvPr id="4" name="TekstSylinder 4"/>
          <p:cNvSpPr txBox="1"/>
          <p:nvPr/>
        </p:nvSpPr>
        <p:spPr>
          <a:xfrm>
            <a:off x="184017" y="829406"/>
            <a:ext cx="6244860" cy="261610"/>
          </a:xfrm>
          <a:prstGeom prst="rect">
            <a:avLst/>
          </a:prstGeom>
          <a:noFill/>
          <a:ln>
            <a:solidFill>
              <a:schemeClr val="tx1"/>
            </a:solidFill>
          </a:ln>
        </p:spPr>
        <p:txBody>
          <a:bodyPr wrap="square" rtlCol="0">
            <a:spAutoFit/>
          </a:bodyPr>
          <a:lstStyle/>
          <a:p>
            <a:r>
              <a:rPr lang="cs-CZ" sz="1100" dirty="0">
                <a:solidFill>
                  <a:srgbClr val="31282D"/>
                </a:solidFill>
              </a:rPr>
              <a:t>OFCaS, </a:t>
            </a:r>
            <a:r>
              <a:rPr lang="cs-CZ" sz="1100" b="1" dirty="0">
                <a:solidFill>
                  <a:srgbClr val="31282D"/>
                </a:solidFill>
              </a:rPr>
              <a:t>factory Hamé Babice</a:t>
            </a:r>
            <a:r>
              <a:rPr lang="cs-CZ" sz="1100" dirty="0">
                <a:solidFill>
                  <a:srgbClr val="31282D"/>
                </a:solidFill>
              </a:rPr>
              <a:t>, </a:t>
            </a:r>
            <a:r>
              <a:rPr lang="cs-CZ" sz="1100" b="1" dirty="0">
                <a:solidFill>
                  <a:srgbClr val="31282D"/>
                </a:solidFill>
              </a:rPr>
              <a:t>28.06.2023; 17:15</a:t>
            </a:r>
            <a:r>
              <a:rPr lang="cs-CZ" sz="1100" dirty="0">
                <a:solidFill>
                  <a:srgbClr val="31282D"/>
                </a:solidFill>
              </a:rPr>
              <a:t>  – LWDI (H1) • sprained ankle of the right leg</a:t>
            </a:r>
            <a:endParaRPr lang="en-GB" sz="1100" dirty="0">
              <a:solidFill>
                <a:srgbClr val="31282D"/>
              </a:solidFill>
            </a:endParaRPr>
          </a:p>
        </p:txBody>
      </p:sp>
      <p:sp>
        <p:nvSpPr>
          <p:cNvPr id="5" name="TekstSylinder 5"/>
          <p:cNvSpPr txBox="1"/>
          <p:nvPr/>
        </p:nvSpPr>
        <p:spPr>
          <a:xfrm>
            <a:off x="184019" y="1170955"/>
            <a:ext cx="6244860" cy="2054409"/>
          </a:xfrm>
          <a:prstGeom prst="rect">
            <a:avLst/>
          </a:prstGeom>
          <a:noFill/>
          <a:ln>
            <a:solidFill>
              <a:schemeClr val="tx1"/>
            </a:solidFill>
          </a:ln>
        </p:spPr>
        <p:txBody>
          <a:bodyPr wrap="square" rtlCol="0">
            <a:spAutoFit/>
          </a:bodyPr>
          <a:lstStyle/>
          <a:p>
            <a:r>
              <a:rPr lang="en-US" sz="1100" b="1" dirty="0"/>
              <a:t>Description of the incident:</a:t>
            </a:r>
          </a:p>
          <a:p>
            <a:pPr algn="just"/>
            <a:r>
              <a:rPr lang="en-US" sz="1050" u="sng" dirty="0">
                <a:solidFill>
                  <a:srgbClr val="31282D"/>
                </a:solidFill>
              </a:rPr>
              <a:t>EU hall – feeding machine of cans:</a:t>
            </a:r>
          </a:p>
          <a:p>
            <a:pPr algn="just"/>
            <a:r>
              <a:rPr lang="en-US" sz="1100" dirty="0">
                <a:solidFill>
                  <a:srgbClr val="31282D"/>
                </a:solidFill>
                <a:sym typeface="Symbol" panose="05050102010706020507" pitchFamily="18" charset="2"/>
              </a:rPr>
              <a:t>The operator was working with cans – pouring them to the feeding machine. A new pallet with cans was about 180 cm high with layers separated by a paper liners. She stood on a step. Having the first layer of cans dumped in </a:t>
            </a:r>
            <a:r>
              <a:rPr lang="en-US" sz="1100" dirty="0" err="1">
                <a:solidFill>
                  <a:srgbClr val="31282D"/>
                </a:solidFill>
                <a:sym typeface="Symbol" panose="05050102010706020507" pitchFamily="18" charset="2"/>
              </a:rPr>
              <a:t>feedin</a:t>
            </a:r>
            <a:r>
              <a:rPr lang="cs-CZ" sz="1100" dirty="0">
                <a:solidFill>
                  <a:srgbClr val="31282D"/>
                </a:solidFill>
                <a:sym typeface="Symbol" panose="05050102010706020507" pitchFamily="18" charset="2"/>
              </a:rPr>
              <a:t>g</a:t>
            </a:r>
            <a:r>
              <a:rPr lang="en-US" sz="1100" dirty="0">
                <a:solidFill>
                  <a:srgbClr val="31282D"/>
                </a:solidFill>
                <a:sym typeface="Symbol" panose="05050102010706020507" pitchFamily="18" charset="2"/>
              </a:rPr>
              <a:t> machine, she put down the paper liner next to the pallet (see photo 1), but it fell on the ground (see photo 2). She wanted to lift the paper liner afterwards (after another layer of cans had been poured in). Descending the step, she didn´t notice that there was a can under the fallen paper liner, which she stepped on and fell on the floor (see photo 3). She sprained her ankle.</a:t>
            </a:r>
          </a:p>
          <a:p>
            <a:pPr algn="just"/>
            <a:endParaRPr lang="en-US" sz="700" dirty="0">
              <a:solidFill>
                <a:srgbClr val="31282D"/>
              </a:solidFill>
            </a:endParaRPr>
          </a:p>
          <a:p>
            <a:pPr algn="just"/>
            <a:r>
              <a:rPr lang="en-US" sz="1100" dirty="0">
                <a:solidFill>
                  <a:srgbClr val="31282D"/>
                </a:solidFill>
              </a:rPr>
              <a:t>The operator finished her shift, however, the next day she visited the doctor </a:t>
            </a:r>
            <a:r>
              <a:rPr lang="en-US" sz="1100" dirty="0">
                <a:solidFill>
                  <a:srgbClr val="31282D"/>
                </a:solidFill>
                <a:sym typeface="Symbol" panose="05050102010706020507" pitchFamily="18" charset="2"/>
              </a:rPr>
              <a:t> to confirm the sprain ankle and incapacity for work was issued . </a:t>
            </a:r>
            <a:endParaRPr lang="en-US" sz="1100" dirty="0">
              <a:solidFill>
                <a:srgbClr val="31282D"/>
              </a:solidFill>
            </a:endParaRPr>
          </a:p>
        </p:txBody>
      </p:sp>
      <p:sp>
        <p:nvSpPr>
          <p:cNvPr id="6" name="TekstSylinder 6"/>
          <p:cNvSpPr txBox="1"/>
          <p:nvPr/>
        </p:nvSpPr>
        <p:spPr>
          <a:xfrm>
            <a:off x="184017" y="3284240"/>
            <a:ext cx="6244860" cy="823302"/>
          </a:xfrm>
          <a:prstGeom prst="rect">
            <a:avLst/>
          </a:prstGeom>
          <a:noFill/>
          <a:ln>
            <a:solidFill>
              <a:schemeClr val="tx1"/>
            </a:solidFill>
          </a:ln>
        </p:spPr>
        <p:txBody>
          <a:bodyPr wrap="square" rtlCol="0">
            <a:spAutoFit/>
          </a:bodyPr>
          <a:lstStyle/>
          <a:p>
            <a:r>
              <a:rPr lang="en-GB" sz="1100" b="1" dirty="0"/>
              <a:t>Causal </a:t>
            </a:r>
            <a:r>
              <a:rPr lang="en-US" sz="1100" b="1" dirty="0"/>
              <a:t>Analyses:</a:t>
            </a:r>
          </a:p>
          <a:p>
            <a:pPr marL="228600" indent="-228600" algn="just">
              <a:spcBef>
                <a:spcPts val="200"/>
              </a:spcBef>
              <a:buFontTx/>
              <a:buAutoNum type="arabicPeriod"/>
            </a:pPr>
            <a:r>
              <a:rPr lang="en-US" sz="1050" dirty="0"/>
              <a:t>Immediate cause </a:t>
            </a:r>
            <a:r>
              <a:rPr lang="en-US" sz="1050" dirty="0">
                <a:solidFill>
                  <a:srgbClr val="31282D"/>
                </a:solidFill>
              </a:rPr>
              <a:t>– sprained ankle of the right leg</a:t>
            </a:r>
          </a:p>
          <a:p>
            <a:pPr marL="228600" indent="-228600" algn="just">
              <a:spcBef>
                <a:spcPts val="200"/>
              </a:spcBef>
              <a:buFontTx/>
              <a:buAutoNum type="arabicPeriod"/>
            </a:pPr>
            <a:r>
              <a:rPr lang="en-US" sz="1050" dirty="0">
                <a:solidFill>
                  <a:srgbClr val="31282D"/>
                </a:solidFill>
              </a:rPr>
              <a:t>Underlying cause – descending from the step to the ground</a:t>
            </a:r>
          </a:p>
          <a:p>
            <a:pPr marL="228600" indent="-228600" algn="just">
              <a:spcBef>
                <a:spcPts val="200"/>
              </a:spcBef>
              <a:buFontTx/>
              <a:buAutoNum type="arabicPeriod"/>
            </a:pPr>
            <a:r>
              <a:rPr lang="en-US" sz="1050" dirty="0"/>
              <a:t>Root cause – working on the step, can on the ground, fallen paper liner</a:t>
            </a:r>
          </a:p>
        </p:txBody>
      </p:sp>
      <p:sp>
        <p:nvSpPr>
          <p:cNvPr id="7" name="TekstSylinder 7"/>
          <p:cNvSpPr txBox="1"/>
          <p:nvPr/>
        </p:nvSpPr>
        <p:spPr>
          <a:xfrm>
            <a:off x="184017" y="4166418"/>
            <a:ext cx="6244860" cy="1518364"/>
          </a:xfrm>
          <a:prstGeom prst="rect">
            <a:avLst/>
          </a:prstGeom>
          <a:noFill/>
          <a:ln>
            <a:solidFill>
              <a:schemeClr val="tx1"/>
            </a:solidFill>
          </a:ln>
        </p:spPr>
        <p:txBody>
          <a:bodyPr wrap="square" rtlCol="0">
            <a:spAutoFit/>
          </a:bodyPr>
          <a:lstStyle/>
          <a:p>
            <a:r>
              <a:rPr lang="en-US" sz="1100" b="1" dirty="0"/>
              <a:t>Actions taken to prevent reoccurrence:</a:t>
            </a:r>
          </a:p>
          <a:p>
            <a:pPr marL="228600" indent="-228600">
              <a:spcBef>
                <a:spcPts val="200"/>
              </a:spcBef>
              <a:buFontTx/>
              <a:buAutoNum type="arabicPeriod"/>
              <a:tabLst>
                <a:tab pos="3678238" algn="l"/>
                <a:tab pos="4927600" algn="l"/>
              </a:tabLst>
            </a:pPr>
            <a:r>
              <a:rPr lang="en-US" sz="1000" dirty="0">
                <a:solidFill>
                  <a:srgbClr val="31282D"/>
                </a:solidFill>
              </a:rPr>
              <a:t>Familiarization of all workers with the accident  	R: shift leaders	T: July 2023</a:t>
            </a:r>
          </a:p>
          <a:p>
            <a:pPr marL="228600" indent="-228600">
              <a:spcBef>
                <a:spcPts val="200"/>
              </a:spcBef>
              <a:buFontTx/>
              <a:buAutoNum type="arabicPeriod"/>
              <a:tabLst>
                <a:tab pos="3678238" algn="l"/>
                <a:tab pos="4927600" algn="l"/>
              </a:tabLst>
            </a:pPr>
            <a:r>
              <a:rPr lang="en-US" sz="1000" dirty="0">
                <a:solidFill>
                  <a:srgbClr val="31282D"/>
                </a:solidFill>
              </a:rPr>
              <a:t>Modify of step = two steps (up to 50 cm) + non-slippery feet	R: R. Zetocha	T: July 2023</a:t>
            </a:r>
          </a:p>
          <a:p>
            <a:pPr marL="228600" indent="-228600">
              <a:spcBef>
                <a:spcPts val="200"/>
              </a:spcBef>
              <a:buFontTx/>
              <a:buAutoNum type="arabicPeriod"/>
              <a:tabLst>
                <a:tab pos="3678238" algn="l"/>
                <a:tab pos="4927600" algn="l"/>
              </a:tabLst>
            </a:pPr>
            <a:r>
              <a:rPr lang="en-US" sz="1000" dirty="0">
                <a:solidFill>
                  <a:srgbClr val="31282D"/>
                </a:solidFill>
              </a:rPr>
              <a:t>Holder for storing paper liners	R: R. Zetocha	T: July 2023</a:t>
            </a:r>
          </a:p>
          <a:p>
            <a:pPr marL="228600" indent="-228600">
              <a:spcBef>
                <a:spcPts val="200"/>
              </a:spcBef>
              <a:buFontTx/>
              <a:buAutoNum type="arabicPeriod"/>
              <a:tabLst>
                <a:tab pos="3678238" algn="l"/>
                <a:tab pos="4927600" algn="l"/>
              </a:tabLst>
            </a:pPr>
            <a:r>
              <a:rPr lang="en-US" sz="1000" dirty="0">
                <a:solidFill>
                  <a:srgbClr val="31282D"/>
                </a:solidFill>
              </a:rPr>
              <a:t>New restriction for max height of pallets with cans 	R: E. Chybíková	T: September 2023</a:t>
            </a:r>
          </a:p>
          <a:p>
            <a:pPr marL="228600" indent="-228600">
              <a:spcBef>
                <a:spcPts val="200"/>
              </a:spcBef>
              <a:buFontTx/>
              <a:buAutoNum type="arabicPeriod"/>
              <a:tabLst>
                <a:tab pos="3678238" algn="l"/>
                <a:tab pos="4927600" algn="l"/>
              </a:tabLst>
            </a:pPr>
            <a:r>
              <a:rPr lang="en-US" sz="1000" dirty="0">
                <a:solidFill>
                  <a:srgbClr val="31282D"/>
                </a:solidFill>
              </a:rPr>
              <a:t>Feeding machine design modification = hopper pocket	R: R. Zetocha	T: September 2023</a:t>
            </a:r>
          </a:p>
          <a:p>
            <a:pPr marL="228600" indent="-228600">
              <a:spcBef>
                <a:spcPts val="200"/>
              </a:spcBef>
              <a:buFontTx/>
              <a:buAutoNum type="arabicPeriod"/>
              <a:tabLst>
                <a:tab pos="3678238" algn="l"/>
                <a:tab pos="4927600" algn="l"/>
              </a:tabLst>
            </a:pPr>
            <a:r>
              <a:rPr lang="en-US" sz="1000" dirty="0">
                <a:solidFill>
                  <a:srgbClr val="31282D"/>
                </a:solidFill>
              </a:rPr>
              <a:t>Review of workplace risk assessment	R: A. Janků	T: September 2023</a:t>
            </a:r>
          </a:p>
          <a:p>
            <a:pPr marL="228600" indent="-228600">
              <a:spcBef>
                <a:spcPts val="200"/>
              </a:spcBef>
              <a:buFontTx/>
              <a:buAutoNum type="arabicPeriod"/>
              <a:tabLst>
                <a:tab pos="3678238" algn="l"/>
                <a:tab pos="4927600" algn="l"/>
              </a:tabLst>
            </a:pPr>
            <a:r>
              <a:rPr lang="en-US" sz="1000" dirty="0">
                <a:solidFill>
                  <a:srgbClr val="31282D"/>
                </a:solidFill>
              </a:rPr>
              <a:t>Automation of feeding machine of cans	R: R. Orság	T: April 2024</a:t>
            </a:r>
          </a:p>
        </p:txBody>
      </p:sp>
      <p:sp>
        <p:nvSpPr>
          <p:cNvPr id="11" name="TekstSylinder 7"/>
          <p:cNvSpPr txBox="1"/>
          <p:nvPr/>
        </p:nvSpPr>
        <p:spPr>
          <a:xfrm>
            <a:off x="184018" y="5744125"/>
            <a:ext cx="6244859" cy="584775"/>
          </a:xfrm>
          <a:prstGeom prst="rect">
            <a:avLst/>
          </a:prstGeom>
          <a:noFill/>
          <a:ln>
            <a:solidFill>
              <a:schemeClr val="tx1"/>
            </a:solidFill>
          </a:ln>
        </p:spPr>
        <p:txBody>
          <a:bodyPr wrap="square" rtlCol="0" anchor="t">
            <a:spAutoFit/>
          </a:bodyPr>
          <a:lstStyle/>
          <a:p>
            <a:r>
              <a:rPr lang="en-US" sz="1100" b="1" dirty="0"/>
              <a:t>Others:</a:t>
            </a:r>
          </a:p>
          <a:p>
            <a:pPr algn="just"/>
            <a:r>
              <a:rPr lang="en-US" sz="1050" dirty="0">
                <a:solidFill>
                  <a:srgbClr val="31282D"/>
                </a:solidFill>
              </a:rPr>
              <a:t>Alcohol – negative result.</a:t>
            </a:r>
          </a:p>
          <a:p>
            <a:pPr algn="just"/>
            <a:r>
              <a:rPr lang="en-US" sz="1050" dirty="0">
                <a:solidFill>
                  <a:srgbClr val="31282D"/>
                </a:solidFill>
              </a:rPr>
              <a:t>She</a:t>
            </a:r>
            <a:r>
              <a:rPr lang="cs-CZ" sz="1050" dirty="0">
                <a:solidFill>
                  <a:srgbClr val="31282D"/>
                </a:solidFill>
              </a:rPr>
              <a:t> has</a:t>
            </a:r>
            <a:r>
              <a:rPr lang="en-US" sz="1050" dirty="0">
                <a:solidFill>
                  <a:srgbClr val="31282D"/>
                </a:solidFill>
              </a:rPr>
              <a:t> worked at this workplace for approximately 3 times. Next visit with the doctor: August 2023</a:t>
            </a:r>
            <a:r>
              <a:rPr lang="cs-CZ" sz="1050" dirty="0">
                <a:solidFill>
                  <a:srgbClr val="31282D"/>
                </a:solidFill>
              </a:rPr>
              <a:t>.</a:t>
            </a:r>
            <a:endParaRPr lang="cs-CZ" sz="700" dirty="0">
              <a:solidFill>
                <a:srgbClr val="31282D"/>
              </a:solidFill>
            </a:endParaRPr>
          </a:p>
        </p:txBody>
      </p:sp>
      <p:graphicFrame>
        <p:nvGraphicFramePr>
          <p:cNvPr id="3" name="Tabell 11">
            <a:extLst>
              <a:ext uri="{FF2B5EF4-FFF2-40B4-BE49-F238E27FC236}">
                <a16:creationId xmlns:a16="http://schemas.microsoft.com/office/drawing/2014/main" id="{905B46CE-9246-450E-AAA3-0EF3A8B24D70}"/>
              </a:ext>
            </a:extLst>
          </p:cNvPr>
          <p:cNvGraphicFramePr>
            <a:graphicFrameLocks noGrp="1"/>
          </p:cNvGraphicFramePr>
          <p:nvPr>
            <p:extLst>
              <p:ext uri="{D42A27DB-BD31-4B8C-83A1-F6EECF244321}">
                <p14:modId xmlns:p14="http://schemas.microsoft.com/office/powerpoint/2010/main" val="3349789163"/>
              </p:ext>
            </p:extLst>
          </p:nvPr>
        </p:nvGraphicFramePr>
        <p:xfrm>
          <a:off x="6506976" y="295584"/>
          <a:ext cx="3286443" cy="807720"/>
        </p:xfrm>
        <a:graphic>
          <a:graphicData uri="http://schemas.openxmlformats.org/drawingml/2006/table">
            <a:tbl>
              <a:tblPr firstRow="1" bandRow="1">
                <a:tableStyleId>{21E4AEA4-8DFA-4A89-87EB-49C32662AFE0}</a:tableStyleId>
              </a:tblPr>
              <a:tblGrid>
                <a:gridCol w="2167535">
                  <a:extLst>
                    <a:ext uri="{9D8B030D-6E8A-4147-A177-3AD203B41FA5}">
                      <a16:colId xmlns:a16="http://schemas.microsoft.com/office/drawing/2014/main" val="2703607977"/>
                    </a:ext>
                  </a:extLst>
                </a:gridCol>
                <a:gridCol w="1118908">
                  <a:extLst>
                    <a:ext uri="{9D8B030D-6E8A-4147-A177-3AD203B41FA5}">
                      <a16:colId xmlns:a16="http://schemas.microsoft.com/office/drawing/2014/main" val="1152368235"/>
                    </a:ext>
                  </a:extLst>
                </a:gridCol>
              </a:tblGrid>
              <a:tr h="2452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solidFill>
                            <a:schemeClr val="tx1"/>
                          </a:solidFill>
                        </a:rPr>
                        <a:t>Severity assessment (low, medium, high)</a:t>
                      </a:r>
                      <a:endParaRPr lang="nb-NO" sz="9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nb-NO" dirty="0"/>
                    </a:p>
                  </a:txBody>
                  <a:tcPr/>
                </a:tc>
                <a:extLst>
                  <a:ext uri="{0D108BD9-81ED-4DB2-BD59-A6C34878D82A}">
                    <a16:rowId xmlns:a16="http://schemas.microsoft.com/office/drawing/2014/main" val="961747684"/>
                  </a:ext>
                </a:extLst>
              </a:tr>
              <a:tr h="254609">
                <a:tc>
                  <a:txBody>
                    <a:bodyPr/>
                    <a:lstStyle/>
                    <a:p>
                      <a:r>
                        <a:rPr lang="cs-CZ" sz="1200" dirty="0"/>
                        <a:t>Real consequence</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200" dirty="0"/>
                        <a:t>Low</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901160"/>
                  </a:ext>
                </a:extLst>
              </a:tr>
              <a:tr h="261636">
                <a:tc>
                  <a:txBody>
                    <a:bodyPr/>
                    <a:lstStyle/>
                    <a:p>
                      <a:r>
                        <a:rPr lang="cs-CZ" sz="1200" dirty="0"/>
                        <a:t>Possible consequence</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cs-CZ" sz="1200" kern="1200" dirty="0">
                          <a:solidFill>
                            <a:schemeClr val="dk1"/>
                          </a:solidFill>
                          <a:latin typeface="+mn-lt"/>
                          <a:ea typeface="+mn-ea"/>
                          <a:cs typeface="+mn-cs"/>
                        </a:rPr>
                        <a:t>Medium</a:t>
                      </a:r>
                      <a:endParaRPr lang="nb-NO"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668552"/>
                  </a:ext>
                </a:extLst>
              </a:tr>
            </a:tbl>
          </a:graphicData>
        </a:graphic>
      </p:graphicFrame>
      <p:sp>
        <p:nvSpPr>
          <p:cNvPr id="17" name="TextovéPole 16">
            <a:extLst>
              <a:ext uri="{FF2B5EF4-FFF2-40B4-BE49-F238E27FC236}">
                <a16:creationId xmlns:a16="http://schemas.microsoft.com/office/drawing/2014/main" id="{8ACD1213-0E98-4084-9714-AA7CA9100838}"/>
              </a:ext>
            </a:extLst>
          </p:cNvPr>
          <p:cNvSpPr txBox="1"/>
          <p:nvPr/>
        </p:nvSpPr>
        <p:spPr>
          <a:xfrm>
            <a:off x="7092658" y="5993828"/>
            <a:ext cx="918841" cy="307777"/>
          </a:xfrm>
          <a:prstGeom prst="rect">
            <a:avLst/>
          </a:prstGeom>
          <a:noFill/>
        </p:spPr>
        <p:txBody>
          <a:bodyPr wrap="none" rtlCol="0">
            <a:spAutoFit/>
          </a:bodyPr>
          <a:lstStyle/>
          <a:p>
            <a:r>
              <a:rPr lang="cs-CZ" sz="1400" b="1" dirty="0">
                <a:solidFill>
                  <a:schemeClr val="bg1"/>
                </a:solidFill>
              </a:rPr>
              <a:t>Foto č. 2</a:t>
            </a:r>
          </a:p>
        </p:txBody>
      </p:sp>
      <p:sp>
        <p:nvSpPr>
          <p:cNvPr id="21" name="Obdélník 20">
            <a:extLst>
              <a:ext uri="{FF2B5EF4-FFF2-40B4-BE49-F238E27FC236}">
                <a16:creationId xmlns:a16="http://schemas.microsoft.com/office/drawing/2014/main" id="{BEF68FF9-80EA-84B5-D1DC-123782A17C6C}"/>
              </a:ext>
            </a:extLst>
          </p:cNvPr>
          <p:cNvSpPr/>
          <p:nvPr/>
        </p:nvSpPr>
        <p:spPr>
          <a:xfrm>
            <a:off x="8169247" y="4139350"/>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photo 1</a:t>
            </a:r>
          </a:p>
        </p:txBody>
      </p:sp>
      <p:pic>
        <p:nvPicPr>
          <p:cNvPr id="14" name="Obrázek 13" descr="Obsah obrázku oblečení, boty, osoba, interiér&#10;&#10;Popis byl vytvořen automaticky">
            <a:extLst>
              <a:ext uri="{FF2B5EF4-FFF2-40B4-BE49-F238E27FC236}">
                <a16:creationId xmlns:a16="http://schemas.microsoft.com/office/drawing/2014/main" id="{68A41C2D-8F52-693E-633D-0B066F6A4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976" y="4522846"/>
            <a:ext cx="1669256" cy="2225675"/>
          </a:xfrm>
          <a:prstGeom prst="rect">
            <a:avLst/>
          </a:prstGeom>
        </p:spPr>
      </p:pic>
      <p:pic>
        <p:nvPicPr>
          <p:cNvPr id="16" name="Obrázek 15" descr="Obsah obrázku účtenka, text, rukopis, území&#10;&#10;Popis byl vytvořen automaticky">
            <a:extLst>
              <a:ext uri="{FF2B5EF4-FFF2-40B4-BE49-F238E27FC236}">
                <a16:creationId xmlns:a16="http://schemas.microsoft.com/office/drawing/2014/main" id="{8F20DA96-C9CA-FA5C-1D72-D9A8C1DB4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76187" y="4801057"/>
            <a:ext cx="2225673" cy="1669255"/>
          </a:xfrm>
          <a:prstGeom prst="rect">
            <a:avLst/>
          </a:prstGeom>
        </p:spPr>
      </p:pic>
      <p:sp>
        <p:nvSpPr>
          <p:cNvPr id="18" name="Obdélník 17">
            <a:extLst>
              <a:ext uri="{FF2B5EF4-FFF2-40B4-BE49-F238E27FC236}">
                <a16:creationId xmlns:a16="http://schemas.microsoft.com/office/drawing/2014/main" id="{03F5507B-09E0-5776-5DA8-23C88332C351}"/>
              </a:ext>
            </a:extLst>
          </p:cNvPr>
          <p:cNvSpPr/>
          <p:nvPr/>
        </p:nvSpPr>
        <p:spPr>
          <a:xfrm>
            <a:off x="7376630" y="6439083"/>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photo 3</a:t>
            </a:r>
          </a:p>
        </p:txBody>
      </p:sp>
      <p:sp>
        <p:nvSpPr>
          <p:cNvPr id="19" name="Obdélník 18">
            <a:extLst>
              <a:ext uri="{FF2B5EF4-FFF2-40B4-BE49-F238E27FC236}">
                <a16:creationId xmlns:a16="http://schemas.microsoft.com/office/drawing/2014/main" id="{6F4EF8DA-74D2-A1DC-4BE8-733BBF3EF242}"/>
              </a:ext>
            </a:extLst>
          </p:cNvPr>
          <p:cNvSpPr/>
          <p:nvPr/>
        </p:nvSpPr>
        <p:spPr>
          <a:xfrm>
            <a:off x="9191625" y="6437784"/>
            <a:ext cx="67248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photo 2</a:t>
            </a:r>
          </a:p>
        </p:txBody>
      </p:sp>
    </p:spTree>
    <p:extLst>
      <p:ext uri="{BB962C8B-B14F-4D97-AF65-F5344CB8AC3E}">
        <p14:creationId xmlns:p14="http://schemas.microsoft.com/office/powerpoint/2010/main" val="342440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inženýrství, Hliník, budova, Kompozitní materiál&#10;&#10;Popis byl vytvořen automaticky">
            <a:extLst>
              <a:ext uri="{FF2B5EF4-FFF2-40B4-BE49-F238E27FC236}">
                <a16:creationId xmlns:a16="http://schemas.microsoft.com/office/drawing/2014/main" id="{CBEC2026-B9AE-7BF2-09A7-80914FDE6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6446" y="1581485"/>
            <a:ext cx="3284240" cy="2463180"/>
          </a:xfrm>
          <a:prstGeom prst="rect">
            <a:avLst/>
          </a:prstGeom>
        </p:spPr>
      </p:pic>
      <p:sp>
        <p:nvSpPr>
          <p:cNvPr id="10" name="Title 9"/>
          <p:cNvSpPr>
            <a:spLocks noGrp="1"/>
          </p:cNvSpPr>
          <p:nvPr>
            <p:ph type="title" idx="4294967295"/>
          </p:nvPr>
        </p:nvSpPr>
        <p:spPr>
          <a:xfrm>
            <a:off x="308199" y="243845"/>
            <a:ext cx="9451975" cy="385536"/>
          </a:xfrm>
        </p:spPr>
        <p:txBody>
          <a:bodyPr/>
          <a:lstStyle/>
          <a:p>
            <a:r>
              <a:rPr lang="en-US" dirty="0"/>
              <a:t>Orkla EHS incident report</a:t>
            </a:r>
            <a:r>
              <a:rPr lang="cs-CZ" dirty="0"/>
              <a:t> </a:t>
            </a:r>
            <a:endParaRPr lang="en-GB" dirty="0"/>
          </a:p>
        </p:txBody>
      </p:sp>
      <p:sp>
        <p:nvSpPr>
          <p:cNvPr id="4" name="TekstSylinder 4"/>
          <p:cNvSpPr txBox="1"/>
          <p:nvPr/>
        </p:nvSpPr>
        <p:spPr>
          <a:xfrm>
            <a:off x="184019" y="679552"/>
            <a:ext cx="6244860" cy="430887"/>
          </a:xfrm>
          <a:prstGeom prst="rect">
            <a:avLst/>
          </a:prstGeom>
          <a:noFill/>
          <a:ln>
            <a:solidFill>
              <a:schemeClr val="tx1"/>
            </a:solidFill>
          </a:ln>
        </p:spPr>
        <p:txBody>
          <a:bodyPr wrap="square" rtlCol="0">
            <a:spAutoFit/>
          </a:bodyPr>
          <a:lstStyle/>
          <a:p>
            <a:r>
              <a:rPr lang="cs-CZ" sz="1100" dirty="0">
                <a:solidFill>
                  <a:srgbClr val="31282D"/>
                </a:solidFill>
              </a:rPr>
              <a:t>Orkla </a:t>
            </a:r>
            <a:r>
              <a:rPr lang="cs-CZ" sz="1100" dirty="0" err="1">
                <a:solidFill>
                  <a:srgbClr val="31282D"/>
                </a:solidFill>
              </a:rPr>
              <a:t>Foods</a:t>
            </a:r>
            <a:r>
              <a:rPr lang="cs-CZ" sz="1100" dirty="0">
                <a:solidFill>
                  <a:srgbClr val="31282D"/>
                </a:solidFill>
              </a:rPr>
              <a:t> </a:t>
            </a:r>
            <a:r>
              <a:rPr lang="uk-UA" sz="1100" dirty="0">
                <a:solidFill>
                  <a:srgbClr val="31282D"/>
                </a:solidFill>
              </a:rPr>
              <a:t>Чехія та Словаччина</a:t>
            </a:r>
            <a:r>
              <a:rPr lang="cs-CZ" sz="1100" dirty="0">
                <a:solidFill>
                  <a:srgbClr val="31282D"/>
                </a:solidFill>
              </a:rPr>
              <a:t>, </a:t>
            </a:r>
            <a:r>
              <a:rPr lang="uk-UA" sz="1100" b="1" dirty="0">
                <a:solidFill>
                  <a:srgbClr val="31282D"/>
                </a:solidFill>
              </a:rPr>
              <a:t>завод Хаме </a:t>
            </a:r>
            <a:r>
              <a:rPr lang="uk-UA" sz="1100" b="1" dirty="0" err="1">
                <a:solidFill>
                  <a:srgbClr val="31282D"/>
                </a:solidFill>
              </a:rPr>
              <a:t>Бабіце</a:t>
            </a:r>
            <a:r>
              <a:rPr lang="cs-CZ" sz="1100" dirty="0">
                <a:solidFill>
                  <a:srgbClr val="31282D"/>
                </a:solidFill>
              </a:rPr>
              <a:t>, </a:t>
            </a:r>
            <a:r>
              <a:rPr lang="cs-CZ" sz="1100" b="1" dirty="0">
                <a:solidFill>
                  <a:srgbClr val="31282D"/>
                </a:solidFill>
              </a:rPr>
              <a:t>28.06.2023; 17:15</a:t>
            </a:r>
            <a:r>
              <a:rPr lang="cs-CZ" sz="1100" dirty="0">
                <a:solidFill>
                  <a:srgbClr val="31282D"/>
                </a:solidFill>
              </a:rPr>
              <a:t>  – LWDI (H1) • </a:t>
            </a:r>
            <a:r>
              <a:rPr lang="uk-UA" sz="1100" dirty="0">
                <a:solidFill>
                  <a:srgbClr val="31282D"/>
                </a:solidFill>
              </a:rPr>
              <a:t>вивих щиколотки правої ноги</a:t>
            </a:r>
            <a:endParaRPr lang="en-GB" sz="1100" dirty="0">
              <a:solidFill>
                <a:srgbClr val="31282D"/>
              </a:solidFill>
            </a:endParaRPr>
          </a:p>
        </p:txBody>
      </p:sp>
      <p:sp>
        <p:nvSpPr>
          <p:cNvPr id="5" name="TekstSylinder 5"/>
          <p:cNvSpPr txBox="1"/>
          <p:nvPr/>
        </p:nvSpPr>
        <p:spPr>
          <a:xfrm>
            <a:off x="184019" y="1143247"/>
            <a:ext cx="6244860" cy="2115964"/>
          </a:xfrm>
          <a:prstGeom prst="rect">
            <a:avLst/>
          </a:prstGeom>
          <a:noFill/>
          <a:ln>
            <a:solidFill>
              <a:schemeClr val="tx1"/>
            </a:solidFill>
          </a:ln>
        </p:spPr>
        <p:txBody>
          <a:bodyPr wrap="square" rtlCol="0">
            <a:spAutoFit/>
          </a:bodyPr>
          <a:lstStyle/>
          <a:p>
            <a:r>
              <a:rPr lang="uk-UA" sz="1100" b="1" dirty="0"/>
              <a:t>Опис інциденту (травмування)</a:t>
            </a:r>
            <a:r>
              <a:rPr lang="en-GB" sz="1100" b="1" dirty="0"/>
              <a:t>:</a:t>
            </a:r>
          </a:p>
          <a:p>
            <a:pPr algn="just"/>
            <a:r>
              <a:rPr lang="cs-CZ" sz="1050" u="sng" dirty="0">
                <a:solidFill>
                  <a:srgbClr val="31282D"/>
                </a:solidFill>
              </a:rPr>
              <a:t>EU </a:t>
            </a:r>
            <a:r>
              <a:rPr lang="uk-UA" sz="1050" u="sng" dirty="0">
                <a:solidFill>
                  <a:srgbClr val="31282D"/>
                </a:solidFill>
              </a:rPr>
              <a:t>зал</a:t>
            </a:r>
            <a:r>
              <a:rPr lang="cs-CZ" sz="1050" u="sng" dirty="0">
                <a:solidFill>
                  <a:srgbClr val="31282D"/>
                </a:solidFill>
              </a:rPr>
              <a:t> – </a:t>
            </a:r>
            <a:r>
              <a:rPr lang="uk-UA" sz="1050" u="sng" dirty="0">
                <a:solidFill>
                  <a:srgbClr val="31282D"/>
                </a:solidFill>
              </a:rPr>
              <a:t>подавання консервних банок</a:t>
            </a:r>
            <a:r>
              <a:rPr lang="cs-CZ" sz="1050" u="sng" dirty="0">
                <a:solidFill>
                  <a:srgbClr val="31282D"/>
                </a:solidFill>
              </a:rPr>
              <a:t>:</a:t>
            </a:r>
          </a:p>
          <a:p>
            <a:pPr algn="just"/>
            <a:r>
              <a:rPr lang="uk-UA" sz="1100" dirty="0">
                <a:solidFill>
                  <a:srgbClr val="31282D"/>
                </a:solidFill>
                <a:sym typeface="Symbol" panose="05050102010706020507" pitchFamily="18" charset="2"/>
              </a:rPr>
              <a:t>Працівниця працювала з консервними банками – вона висипала їх на </a:t>
            </a:r>
            <a:r>
              <a:rPr lang="uk-UA" sz="1100" dirty="0" err="1">
                <a:solidFill>
                  <a:srgbClr val="31282D"/>
                </a:solidFill>
                <a:sym typeface="Symbol" panose="05050102010706020507" pitchFamily="18" charset="2"/>
              </a:rPr>
              <a:t>подавач</a:t>
            </a:r>
            <a:r>
              <a:rPr lang="uk-UA" sz="1100" dirty="0">
                <a:solidFill>
                  <a:srgbClr val="31282D"/>
                </a:solidFill>
                <a:sym typeface="Symbol" panose="05050102010706020507" pitchFamily="18" charset="2"/>
              </a:rPr>
              <a:t>. Починала новий піддон з консервними банками яка </a:t>
            </a:r>
            <a:r>
              <a:rPr lang="uk-UA" sz="1100" dirty="0" err="1">
                <a:solidFill>
                  <a:srgbClr val="31282D"/>
                </a:solidFill>
                <a:sym typeface="Symbol" panose="05050102010706020507" pitchFamily="18" charset="2"/>
              </a:rPr>
              <a:t>приб</a:t>
            </a:r>
            <a:r>
              <a:rPr lang="uk-UA" sz="1100" dirty="0">
                <a:solidFill>
                  <a:srgbClr val="31282D"/>
                </a:solidFill>
                <a:sym typeface="Symbol" panose="05050102010706020507" pitchFamily="18" charset="2"/>
              </a:rPr>
              <a:t>. має висоту 180 см та окремі рядки відокремлені між собою паперовою підкладкою. Для того щоб могла працювати з консервними банками працівничка повинна була стати на сходинку. Після того як висипала перший рядок консервних банок паперову підкладку відложила біля піддону (більш фото 1) але підкладка впала на підлогу (більш фото 2). Працівниця хотіла його підняти пізніше ( після висипання другого рядку) та спускаючись зі сходинки не помітила що під впалою паперовою підкладкою лежить консервна банка на яку наступила та впала (більш. фото 3). При цьому підвернула щиколотку. Працівниця зміну допрацювала, наступного дня відвідала лікаря </a:t>
            </a:r>
            <a:r>
              <a:rPr lang="cs-CZ" sz="1100" dirty="0">
                <a:solidFill>
                  <a:srgbClr val="31282D"/>
                </a:solidFill>
                <a:sym typeface="Symbol" panose="05050102010706020507" pitchFamily="18" charset="2"/>
              </a:rPr>
              <a:t> </a:t>
            </a:r>
            <a:r>
              <a:rPr lang="uk-UA" sz="1100" dirty="0">
                <a:solidFill>
                  <a:srgbClr val="31282D"/>
                </a:solidFill>
                <a:sym typeface="Symbol" panose="05050102010706020507" pitchFamily="18" charset="2"/>
              </a:rPr>
              <a:t>було підтверджено вивих щиколотки та виписано лікарняний. </a:t>
            </a:r>
            <a:endParaRPr lang="cs-CZ" sz="1100" dirty="0">
              <a:solidFill>
                <a:srgbClr val="31282D"/>
              </a:solidFill>
            </a:endParaRPr>
          </a:p>
        </p:txBody>
      </p:sp>
      <p:sp>
        <p:nvSpPr>
          <p:cNvPr id="6" name="TekstSylinder 6"/>
          <p:cNvSpPr txBox="1"/>
          <p:nvPr/>
        </p:nvSpPr>
        <p:spPr>
          <a:xfrm>
            <a:off x="184017" y="3296428"/>
            <a:ext cx="6244860" cy="823302"/>
          </a:xfrm>
          <a:prstGeom prst="rect">
            <a:avLst/>
          </a:prstGeom>
          <a:noFill/>
          <a:ln>
            <a:solidFill>
              <a:schemeClr val="tx1"/>
            </a:solidFill>
          </a:ln>
        </p:spPr>
        <p:txBody>
          <a:bodyPr wrap="square" rtlCol="0">
            <a:spAutoFit/>
          </a:bodyPr>
          <a:lstStyle/>
          <a:p>
            <a:r>
              <a:rPr lang="uk-UA" sz="1100" b="1" dirty="0"/>
              <a:t>Причина виникнення</a:t>
            </a:r>
            <a:r>
              <a:rPr lang="cs-CZ" sz="1100" b="1" dirty="0"/>
              <a:t>:</a:t>
            </a:r>
            <a:endParaRPr lang="en-GB" sz="1100" b="1" dirty="0"/>
          </a:p>
          <a:p>
            <a:pPr marL="228600" indent="-228600" algn="just">
              <a:spcBef>
                <a:spcPts val="200"/>
              </a:spcBef>
              <a:buFontTx/>
              <a:buAutoNum type="arabicPeriod"/>
            </a:pPr>
            <a:r>
              <a:rPr lang="uk-UA" sz="1050" dirty="0"/>
              <a:t>Безпосередня причина </a:t>
            </a:r>
            <a:r>
              <a:rPr lang="en-GB" sz="1050" dirty="0">
                <a:solidFill>
                  <a:srgbClr val="31282D"/>
                </a:solidFill>
              </a:rPr>
              <a:t>–</a:t>
            </a:r>
            <a:r>
              <a:rPr lang="cs-CZ" sz="1050" dirty="0">
                <a:solidFill>
                  <a:srgbClr val="31282D"/>
                </a:solidFill>
              </a:rPr>
              <a:t> </a:t>
            </a:r>
            <a:r>
              <a:rPr lang="uk-UA" sz="1050" dirty="0">
                <a:solidFill>
                  <a:srgbClr val="31282D"/>
                </a:solidFill>
              </a:rPr>
              <a:t>вивих щиколотки правої ноги </a:t>
            </a:r>
          </a:p>
          <a:p>
            <a:pPr marL="228600" indent="-228600" algn="just">
              <a:spcBef>
                <a:spcPts val="200"/>
              </a:spcBef>
              <a:buFontTx/>
              <a:buAutoNum type="arabicPeriod"/>
            </a:pPr>
            <a:r>
              <a:rPr lang="uk-UA" sz="1050" dirty="0">
                <a:solidFill>
                  <a:srgbClr val="31282D"/>
                </a:solidFill>
              </a:rPr>
              <a:t>Основна причина </a:t>
            </a:r>
            <a:r>
              <a:rPr lang="en-GB" sz="1050" dirty="0">
                <a:solidFill>
                  <a:srgbClr val="31282D"/>
                </a:solidFill>
              </a:rPr>
              <a:t>–</a:t>
            </a:r>
            <a:r>
              <a:rPr lang="uk-UA" sz="1050" dirty="0">
                <a:solidFill>
                  <a:srgbClr val="31282D"/>
                </a:solidFill>
              </a:rPr>
              <a:t>спускання зі сходинок на землю</a:t>
            </a:r>
            <a:endParaRPr lang="cs-CZ" sz="1050" dirty="0">
              <a:solidFill>
                <a:srgbClr val="31282D"/>
              </a:solidFill>
            </a:endParaRPr>
          </a:p>
          <a:p>
            <a:pPr marL="228600" indent="-228600" algn="just">
              <a:spcBef>
                <a:spcPts val="200"/>
              </a:spcBef>
              <a:buFontTx/>
              <a:buAutoNum type="arabicPeriod"/>
            </a:pPr>
            <a:r>
              <a:rPr lang="uk-UA" sz="1050" dirty="0"/>
              <a:t>Корінна причина </a:t>
            </a:r>
            <a:r>
              <a:rPr lang="cs-CZ" sz="1050" dirty="0"/>
              <a:t>–</a:t>
            </a:r>
            <a:r>
              <a:rPr lang="uk-UA" sz="1050" dirty="0"/>
              <a:t> робота на сходинках, консервна банка на землі </a:t>
            </a:r>
            <a:endParaRPr lang="cs-CZ" sz="1050" dirty="0"/>
          </a:p>
        </p:txBody>
      </p:sp>
      <p:sp>
        <p:nvSpPr>
          <p:cNvPr id="7" name="TekstSylinder 7"/>
          <p:cNvSpPr txBox="1"/>
          <p:nvPr/>
        </p:nvSpPr>
        <p:spPr>
          <a:xfrm>
            <a:off x="184017" y="4166418"/>
            <a:ext cx="6244860" cy="1980029"/>
          </a:xfrm>
          <a:prstGeom prst="rect">
            <a:avLst/>
          </a:prstGeom>
          <a:noFill/>
          <a:ln>
            <a:solidFill>
              <a:schemeClr val="tx1"/>
            </a:solidFill>
          </a:ln>
        </p:spPr>
        <p:txBody>
          <a:bodyPr wrap="square" rtlCol="0">
            <a:spAutoFit/>
          </a:bodyPr>
          <a:lstStyle/>
          <a:p>
            <a:r>
              <a:rPr lang="uk-UA" sz="1100" b="1" dirty="0"/>
              <a:t>Виправні заходи проти повторювання</a:t>
            </a:r>
            <a:r>
              <a:rPr lang="en-GB" sz="1100" b="1" dirty="0"/>
              <a:t>:</a:t>
            </a:r>
          </a:p>
          <a:p>
            <a:pPr marL="228600" indent="-228600">
              <a:spcBef>
                <a:spcPts val="200"/>
              </a:spcBef>
              <a:buFontTx/>
              <a:buAutoNum type="arabicPeriod"/>
              <a:tabLst>
                <a:tab pos="3768725" algn="l"/>
                <a:tab pos="5019675" algn="l"/>
              </a:tabLst>
            </a:pPr>
            <a:r>
              <a:rPr lang="uk-UA" sz="1000" dirty="0">
                <a:solidFill>
                  <a:srgbClr val="31282D"/>
                </a:solidFill>
              </a:rPr>
              <a:t>Ознайомлення всіх працівників з травмування:</a:t>
            </a:r>
            <a:r>
              <a:rPr lang="cs-CZ" sz="1000" dirty="0">
                <a:solidFill>
                  <a:srgbClr val="31282D"/>
                </a:solidFill>
              </a:rPr>
              <a:t>	O</a:t>
            </a:r>
            <a:r>
              <a:rPr lang="en-US" sz="1000" dirty="0">
                <a:solidFill>
                  <a:srgbClr val="31282D"/>
                </a:solidFill>
              </a:rPr>
              <a:t>: </a:t>
            </a:r>
            <a:r>
              <a:rPr lang="cs-CZ" sz="1000" dirty="0">
                <a:solidFill>
                  <a:srgbClr val="31282D"/>
                </a:solidFill>
              </a:rPr>
              <a:t>vedoucí pracovníci	T: červenec 2023</a:t>
            </a:r>
          </a:p>
          <a:p>
            <a:pPr marL="228600" indent="-228600">
              <a:spcBef>
                <a:spcPts val="200"/>
              </a:spcBef>
              <a:buFontTx/>
              <a:buAutoNum type="arabicPeriod"/>
              <a:tabLst>
                <a:tab pos="3768725" algn="l"/>
                <a:tab pos="5019675" algn="l"/>
              </a:tabLst>
            </a:pPr>
            <a:r>
              <a:rPr lang="uk-UA" sz="1000" dirty="0">
                <a:solidFill>
                  <a:srgbClr val="31282D"/>
                </a:solidFill>
              </a:rPr>
              <a:t>Коригування сходинок </a:t>
            </a:r>
            <a:r>
              <a:rPr lang="cs-CZ" sz="1000" dirty="0">
                <a:solidFill>
                  <a:srgbClr val="31282D"/>
                </a:solidFill>
              </a:rPr>
              <a:t>= </a:t>
            </a:r>
            <a:r>
              <a:rPr lang="uk-UA" sz="1000" dirty="0">
                <a:solidFill>
                  <a:srgbClr val="31282D"/>
                </a:solidFill>
              </a:rPr>
              <a:t>двоступеневе (до 50 см) + проти сковзкі підніжки  </a:t>
            </a:r>
            <a:r>
              <a:rPr lang="cs-CZ" sz="1000" dirty="0">
                <a:solidFill>
                  <a:srgbClr val="31282D"/>
                </a:solidFill>
              </a:rPr>
              <a:t>			O: R. Zetocha   	T: červenec 2023</a:t>
            </a:r>
          </a:p>
          <a:p>
            <a:pPr marL="228600" indent="-228600">
              <a:spcBef>
                <a:spcPts val="200"/>
              </a:spcBef>
              <a:buFontTx/>
              <a:buAutoNum type="arabicPeriod"/>
              <a:tabLst>
                <a:tab pos="3768725" algn="l"/>
                <a:tab pos="5019675" algn="l"/>
              </a:tabLst>
            </a:pPr>
            <a:r>
              <a:rPr lang="uk-UA" sz="1000" dirty="0">
                <a:solidFill>
                  <a:srgbClr val="31282D"/>
                </a:solidFill>
              </a:rPr>
              <a:t>Тримач для паперових </a:t>
            </a:r>
            <a:r>
              <a:rPr lang="uk-UA" sz="1000" dirty="0" err="1">
                <a:solidFill>
                  <a:srgbClr val="31282D"/>
                </a:solidFill>
              </a:rPr>
              <a:t>підложок</a:t>
            </a:r>
            <a:r>
              <a:rPr lang="cs-CZ" sz="1000" dirty="0">
                <a:solidFill>
                  <a:srgbClr val="31282D"/>
                </a:solidFill>
              </a:rPr>
              <a:t>	O: R. Zetocha	T: červenec 2023</a:t>
            </a:r>
          </a:p>
          <a:p>
            <a:pPr marL="228600" indent="-228600">
              <a:spcBef>
                <a:spcPts val="200"/>
              </a:spcBef>
              <a:buFontTx/>
              <a:buAutoNum type="arabicPeriod"/>
              <a:tabLst>
                <a:tab pos="3768725" algn="l"/>
                <a:tab pos="5019675" algn="l"/>
              </a:tabLst>
            </a:pPr>
            <a:r>
              <a:rPr lang="uk-UA" sz="1000" dirty="0">
                <a:solidFill>
                  <a:srgbClr val="31282D"/>
                </a:solidFill>
              </a:rPr>
              <a:t>Регулювання специфікації висоти піддонів з консервними банками </a:t>
            </a:r>
            <a:r>
              <a:rPr lang="cs-CZ" sz="1000" dirty="0">
                <a:solidFill>
                  <a:srgbClr val="31282D"/>
                </a:solidFill>
              </a:rPr>
              <a:t>			O: E. Chybíková	T: září 2023</a:t>
            </a:r>
          </a:p>
          <a:p>
            <a:pPr marL="228600" indent="-228600">
              <a:spcBef>
                <a:spcPts val="200"/>
              </a:spcBef>
              <a:buFontTx/>
              <a:buAutoNum type="arabicPeriod"/>
              <a:tabLst>
                <a:tab pos="3768725" algn="l"/>
                <a:tab pos="5019675" algn="l"/>
              </a:tabLst>
            </a:pPr>
            <a:r>
              <a:rPr lang="uk-UA" sz="1000" dirty="0">
                <a:solidFill>
                  <a:srgbClr val="31282D"/>
                </a:solidFill>
              </a:rPr>
              <a:t>Модифікація конструкції пристрою для подавання консервних банок </a:t>
            </a:r>
            <a:r>
              <a:rPr lang="cs-CZ" sz="1000" dirty="0">
                <a:solidFill>
                  <a:srgbClr val="31282D"/>
                </a:solidFill>
              </a:rPr>
              <a:t>= </a:t>
            </a:r>
            <a:r>
              <a:rPr lang="uk-UA" sz="1000" dirty="0">
                <a:solidFill>
                  <a:srgbClr val="31282D"/>
                </a:solidFill>
              </a:rPr>
              <a:t>насипна кишеня </a:t>
            </a:r>
            <a:r>
              <a:rPr lang="cs-CZ" sz="1000" dirty="0">
                <a:solidFill>
                  <a:srgbClr val="31282D"/>
                </a:solidFill>
              </a:rPr>
              <a:t>		O: R. Zetocha	T: září 2023</a:t>
            </a:r>
          </a:p>
          <a:p>
            <a:pPr marL="228600" indent="-228600">
              <a:spcBef>
                <a:spcPts val="200"/>
              </a:spcBef>
              <a:buFontTx/>
              <a:buAutoNum type="arabicPeriod"/>
              <a:tabLst>
                <a:tab pos="3768725" algn="l"/>
                <a:tab pos="5019675" algn="l"/>
              </a:tabLst>
            </a:pPr>
            <a:r>
              <a:rPr lang="uk-UA" sz="1000" dirty="0">
                <a:solidFill>
                  <a:srgbClr val="31282D"/>
                </a:solidFill>
              </a:rPr>
              <a:t>Переоцінка аналізів ризик на робочому місці </a:t>
            </a:r>
            <a:r>
              <a:rPr lang="cs-CZ" sz="1000" dirty="0">
                <a:solidFill>
                  <a:srgbClr val="31282D"/>
                </a:solidFill>
              </a:rPr>
              <a:t>	O: A. Janků	T: září 2023</a:t>
            </a:r>
          </a:p>
          <a:p>
            <a:pPr marL="228600" indent="-228600">
              <a:spcBef>
                <a:spcPts val="200"/>
              </a:spcBef>
              <a:buFontTx/>
              <a:buAutoNum type="arabicPeriod"/>
              <a:tabLst>
                <a:tab pos="3768725" algn="l"/>
                <a:tab pos="5019675" algn="l"/>
              </a:tabLst>
            </a:pPr>
            <a:r>
              <a:rPr lang="uk-UA" sz="1000" dirty="0">
                <a:solidFill>
                  <a:srgbClr val="31282D"/>
                </a:solidFill>
              </a:rPr>
              <a:t>Автоматизація подавання консервних банок</a:t>
            </a:r>
            <a:r>
              <a:rPr lang="cs-CZ" sz="1000" dirty="0">
                <a:solidFill>
                  <a:srgbClr val="31282D"/>
                </a:solidFill>
              </a:rPr>
              <a:t>	O: R. Orság	T: duben 2024</a:t>
            </a:r>
          </a:p>
        </p:txBody>
      </p:sp>
      <p:sp>
        <p:nvSpPr>
          <p:cNvPr id="11" name="TekstSylinder 7"/>
          <p:cNvSpPr txBox="1"/>
          <p:nvPr/>
        </p:nvSpPr>
        <p:spPr>
          <a:xfrm>
            <a:off x="183953" y="6175414"/>
            <a:ext cx="6244859" cy="523220"/>
          </a:xfrm>
          <a:prstGeom prst="rect">
            <a:avLst/>
          </a:prstGeom>
          <a:noFill/>
          <a:ln>
            <a:solidFill>
              <a:schemeClr val="tx1"/>
            </a:solidFill>
          </a:ln>
        </p:spPr>
        <p:txBody>
          <a:bodyPr wrap="square" rtlCol="0" anchor="t">
            <a:spAutoFit/>
          </a:bodyPr>
          <a:lstStyle/>
          <a:p>
            <a:r>
              <a:rPr lang="uk-UA" sz="1000" b="1" dirty="0"/>
              <a:t>Інше</a:t>
            </a:r>
            <a:r>
              <a:rPr lang="cs-CZ" sz="1000" b="1" dirty="0"/>
              <a:t>:</a:t>
            </a:r>
            <a:endParaRPr lang="en-GB" sz="1000" b="1" dirty="0"/>
          </a:p>
          <a:p>
            <a:pPr algn="just"/>
            <a:r>
              <a:rPr lang="uk-UA" sz="900" dirty="0">
                <a:solidFill>
                  <a:srgbClr val="31282D"/>
                </a:solidFill>
              </a:rPr>
              <a:t>Алкоголь – результат негативний</a:t>
            </a:r>
            <a:r>
              <a:rPr lang="cs-CZ" sz="900" dirty="0">
                <a:solidFill>
                  <a:srgbClr val="31282D"/>
                </a:solidFill>
              </a:rPr>
              <a:t>. </a:t>
            </a:r>
          </a:p>
          <a:p>
            <a:pPr algn="just"/>
            <a:r>
              <a:rPr lang="uk-UA" sz="900" dirty="0">
                <a:solidFill>
                  <a:srgbClr val="31282D"/>
                </a:solidFill>
              </a:rPr>
              <a:t>Травмована працювала на цьому робочому місці </a:t>
            </a:r>
            <a:r>
              <a:rPr lang="uk-UA" sz="900" dirty="0" err="1">
                <a:solidFill>
                  <a:srgbClr val="31282D"/>
                </a:solidFill>
              </a:rPr>
              <a:t>приб</a:t>
            </a:r>
            <a:r>
              <a:rPr lang="uk-UA" sz="900" dirty="0">
                <a:solidFill>
                  <a:srgbClr val="31282D"/>
                </a:solidFill>
              </a:rPr>
              <a:t>. 3 рази. Наступна перевірка у лікаря: серпень 2023.  </a:t>
            </a:r>
            <a:endParaRPr lang="cs-CZ" sz="500" dirty="0">
              <a:solidFill>
                <a:srgbClr val="31282D"/>
              </a:solidFill>
            </a:endParaRPr>
          </a:p>
        </p:txBody>
      </p:sp>
      <p:graphicFrame>
        <p:nvGraphicFramePr>
          <p:cNvPr id="3" name="Tabell 11">
            <a:extLst>
              <a:ext uri="{FF2B5EF4-FFF2-40B4-BE49-F238E27FC236}">
                <a16:creationId xmlns:a16="http://schemas.microsoft.com/office/drawing/2014/main" id="{905B46CE-9246-450E-AAA3-0EF3A8B24D70}"/>
              </a:ext>
            </a:extLst>
          </p:cNvPr>
          <p:cNvGraphicFramePr>
            <a:graphicFrameLocks noGrp="1"/>
          </p:cNvGraphicFramePr>
          <p:nvPr/>
        </p:nvGraphicFramePr>
        <p:xfrm>
          <a:off x="6506976" y="295584"/>
          <a:ext cx="3286443" cy="807720"/>
        </p:xfrm>
        <a:graphic>
          <a:graphicData uri="http://schemas.openxmlformats.org/drawingml/2006/table">
            <a:tbl>
              <a:tblPr firstRow="1" bandRow="1">
                <a:tableStyleId>{21E4AEA4-8DFA-4A89-87EB-49C32662AFE0}</a:tableStyleId>
              </a:tblPr>
              <a:tblGrid>
                <a:gridCol w="2167535">
                  <a:extLst>
                    <a:ext uri="{9D8B030D-6E8A-4147-A177-3AD203B41FA5}">
                      <a16:colId xmlns:a16="http://schemas.microsoft.com/office/drawing/2014/main" val="2703607977"/>
                    </a:ext>
                  </a:extLst>
                </a:gridCol>
                <a:gridCol w="1118908">
                  <a:extLst>
                    <a:ext uri="{9D8B030D-6E8A-4147-A177-3AD203B41FA5}">
                      <a16:colId xmlns:a16="http://schemas.microsoft.com/office/drawing/2014/main" val="1152368235"/>
                    </a:ext>
                  </a:extLst>
                </a:gridCol>
              </a:tblGrid>
              <a:tr h="2452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solidFill>
                            <a:schemeClr val="tx1"/>
                          </a:solidFill>
                        </a:rPr>
                        <a:t>Hodnocení závažnosti </a:t>
                      </a:r>
                      <a:r>
                        <a:rPr lang="cs-CZ" sz="1100" dirty="0">
                          <a:solidFill>
                            <a:schemeClr val="tx1"/>
                          </a:solidFill>
                        </a:rPr>
                        <a:t>(</a:t>
                      </a:r>
                      <a:r>
                        <a:rPr lang="nb-NO" sz="1100" dirty="0">
                          <a:solidFill>
                            <a:schemeClr val="tx1"/>
                          </a:solidFill>
                        </a:rPr>
                        <a:t>nízká</a:t>
                      </a:r>
                      <a:r>
                        <a:rPr lang="cs-CZ" sz="1100" dirty="0">
                          <a:solidFill>
                            <a:schemeClr val="tx1"/>
                          </a:solidFill>
                        </a:rPr>
                        <a:t>, střední, vysoká)</a:t>
                      </a:r>
                      <a:endParaRPr lang="nb-NO" sz="9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nb-NO" dirty="0"/>
                    </a:p>
                  </a:txBody>
                  <a:tcPr/>
                </a:tc>
                <a:extLst>
                  <a:ext uri="{0D108BD9-81ED-4DB2-BD59-A6C34878D82A}">
                    <a16:rowId xmlns:a16="http://schemas.microsoft.com/office/drawing/2014/main" val="961747684"/>
                  </a:ext>
                </a:extLst>
              </a:tr>
              <a:tr h="254609">
                <a:tc>
                  <a:txBody>
                    <a:bodyPr/>
                    <a:lstStyle/>
                    <a:p>
                      <a:r>
                        <a:rPr lang="nb-NO" sz="1200" dirty="0" err="1"/>
                        <a:t>Skutečný</a:t>
                      </a:r>
                      <a:r>
                        <a:rPr lang="nb-NO" sz="1200" dirty="0"/>
                        <a:t> </a:t>
                      </a:r>
                      <a:r>
                        <a:rPr lang="nb-NO" sz="1200" dirty="0" err="1"/>
                        <a:t>následek</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200" dirty="0"/>
                        <a:t>nízký</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901160"/>
                  </a:ext>
                </a:extLst>
              </a:tr>
              <a:tr h="261636">
                <a:tc>
                  <a:txBody>
                    <a:bodyPr/>
                    <a:lstStyle/>
                    <a:p>
                      <a:r>
                        <a:rPr lang="nb-NO" sz="1200" dirty="0" err="1"/>
                        <a:t>Možný</a:t>
                      </a:r>
                      <a:r>
                        <a:rPr lang="nb-NO" sz="1200" dirty="0"/>
                        <a:t> </a:t>
                      </a:r>
                      <a:r>
                        <a:rPr lang="nb-NO" sz="1200" dirty="0" err="1"/>
                        <a:t>následek</a:t>
                      </a:r>
                      <a:endParaRPr lang="nb-NO"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cs-CZ" sz="1200" kern="1200" dirty="0">
                          <a:solidFill>
                            <a:schemeClr val="dk1"/>
                          </a:solidFill>
                          <a:latin typeface="+mn-lt"/>
                          <a:ea typeface="+mn-ea"/>
                          <a:cs typeface="+mn-cs"/>
                        </a:rPr>
                        <a:t>střední</a:t>
                      </a:r>
                      <a:endParaRPr lang="nb-NO"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668552"/>
                  </a:ext>
                </a:extLst>
              </a:tr>
            </a:tbl>
          </a:graphicData>
        </a:graphic>
      </p:graphicFrame>
      <p:sp>
        <p:nvSpPr>
          <p:cNvPr id="17" name="TextovéPole 16">
            <a:extLst>
              <a:ext uri="{FF2B5EF4-FFF2-40B4-BE49-F238E27FC236}">
                <a16:creationId xmlns:a16="http://schemas.microsoft.com/office/drawing/2014/main" id="{8ACD1213-0E98-4084-9714-AA7CA9100838}"/>
              </a:ext>
            </a:extLst>
          </p:cNvPr>
          <p:cNvSpPr txBox="1"/>
          <p:nvPr/>
        </p:nvSpPr>
        <p:spPr>
          <a:xfrm>
            <a:off x="7092658" y="5993828"/>
            <a:ext cx="918841" cy="307777"/>
          </a:xfrm>
          <a:prstGeom prst="rect">
            <a:avLst/>
          </a:prstGeom>
          <a:noFill/>
        </p:spPr>
        <p:txBody>
          <a:bodyPr wrap="none" rtlCol="0">
            <a:spAutoFit/>
          </a:bodyPr>
          <a:lstStyle/>
          <a:p>
            <a:r>
              <a:rPr lang="cs-CZ" sz="1400" b="1" dirty="0">
                <a:solidFill>
                  <a:schemeClr val="bg1"/>
                </a:solidFill>
              </a:rPr>
              <a:t>Foto č. 2</a:t>
            </a:r>
          </a:p>
        </p:txBody>
      </p:sp>
      <p:sp>
        <p:nvSpPr>
          <p:cNvPr id="21" name="Obdélník 20">
            <a:extLst>
              <a:ext uri="{FF2B5EF4-FFF2-40B4-BE49-F238E27FC236}">
                <a16:creationId xmlns:a16="http://schemas.microsoft.com/office/drawing/2014/main" id="{BEF68FF9-80EA-84B5-D1DC-123782A17C6C}"/>
              </a:ext>
            </a:extLst>
          </p:cNvPr>
          <p:cNvSpPr/>
          <p:nvPr/>
        </p:nvSpPr>
        <p:spPr>
          <a:xfrm>
            <a:off x="8169247" y="4139350"/>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1</a:t>
            </a:r>
          </a:p>
        </p:txBody>
      </p:sp>
      <p:pic>
        <p:nvPicPr>
          <p:cNvPr id="14" name="Obrázek 13" descr="Obsah obrázku oblečení, boty, osoba, interiér&#10;&#10;Popis byl vytvořen automaticky">
            <a:extLst>
              <a:ext uri="{FF2B5EF4-FFF2-40B4-BE49-F238E27FC236}">
                <a16:creationId xmlns:a16="http://schemas.microsoft.com/office/drawing/2014/main" id="{68A41C2D-8F52-693E-633D-0B066F6A4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976" y="4522846"/>
            <a:ext cx="1669256" cy="2225675"/>
          </a:xfrm>
          <a:prstGeom prst="rect">
            <a:avLst/>
          </a:prstGeom>
        </p:spPr>
      </p:pic>
      <p:pic>
        <p:nvPicPr>
          <p:cNvPr id="16" name="Obrázek 15" descr="Obsah obrázku účtenka, text, rukopis, území&#10;&#10;Popis byl vytvořen automaticky">
            <a:extLst>
              <a:ext uri="{FF2B5EF4-FFF2-40B4-BE49-F238E27FC236}">
                <a16:creationId xmlns:a16="http://schemas.microsoft.com/office/drawing/2014/main" id="{8F20DA96-C9CA-FA5C-1D72-D9A8C1DB4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76187" y="4801057"/>
            <a:ext cx="2225673" cy="1669255"/>
          </a:xfrm>
          <a:prstGeom prst="rect">
            <a:avLst/>
          </a:prstGeom>
        </p:spPr>
      </p:pic>
      <p:sp>
        <p:nvSpPr>
          <p:cNvPr id="18" name="Obdélník 17">
            <a:extLst>
              <a:ext uri="{FF2B5EF4-FFF2-40B4-BE49-F238E27FC236}">
                <a16:creationId xmlns:a16="http://schemas.microsoft.com/office/drawing/2014/main" id="{03F5507B-09E0-5776-5DA8-23C88332C351}"/>
              </a:ext>
            </a:extLst>
          </p:cNvPr>
          <p:cNvSpPr/>
          <p:nvPr/>
        </p:nvSpPr>
        <p:spPr>
          <a:xfrm>
            <a:off x="7376630" y="6439083"/>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3</a:t>
            </a:r>
          </a:p>
        </p:txBody>
      </p:sp>
      <p:sp>
        <p:nvSpPr>
          <p:cNvPr id="22" name="Obdélník 21">
            <a:extLst>
              <a:ext uri="{FF2B5EF4-FFF2-40B4-BE49-F238E27FC236}">
                <a16:creationId xmlns:a16="http://schemas.microsoft.com/office/drawing/2014/main" id="{E87359AF-616E-0872-90C9-83102803D68C}"/>
              </a:ext>
            </a:extLst>
          </p:cNvPr>
          <p:cNvSpPr/>
          <p:nvPr/>
        </p:nvSpPr>
        <p:spPr>
          <a:xfrm>
            <a:off x="9117598" y="6429558"/>
            <a:ext cx="742922" cy="26571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foto č. 2</a:t>
            </a:r>
          </a:p>
        </p:txBody>
      </p:sp>
    </p:spTree>
    <p:extLst>
      <p:ext uri="{BB962C8B-B14F-4D97-AF65-F5344CB8AC3E}">
        <p14:creationId xmlns:p14="http://schemas.microsoft.com/office/powerpoint/2010/main" val="3296063631"/>
      </p:ext>
    </p:extLst>
  </p:cSld>
  <p:clrMapOvr>
    <a:masterClrMapping/>
  </p:clrMapOvr>
</p:sld>
</file>

<file path=ppt/theme/theme1.xml><?xml version="1.0" encoding="utf-8"?>
<a:theme xmlns:a="http://schemas.openxmlformats.org/drawingml/2006/main" name="blank">
  <a:themeElements>
    <a:clrScheme name="Orkla ThinkCell">
      <a:dk1>
        <a:sysClr val="windowText" lastClr="000000"/>
      </a:dk1>
      <a:lt1>
        <a:srgbClr val="FFFFFF"/>
      </a:lt1>
      <a:dk2>
        <a:srgbClr val="E96327"/>
      </a:dk2>
      <a:lt2>
        <a:srgbClr val="827D80"/>
      </a:lt2>
      <a:accent1>
        <a:srgbClr val="C3212B"/>
      </a:accent1>
      <a:accent2>
        <a:srgbClr val="DBDCCE"/>
      </a:accent2>
      <a:accent3>
        <a:srgbClr val="332F34"/>
      </a:accent3>
      <a:accent4>
        <a:srgbClr val="1FBDB5"/>
      </a:accent4>
      <a:accent5>
        <a:srgbClr val="827D80"/>
      </a:accent5>
      <a:accent6>
        <a:srgbClr val="E96327"/>
      </a:accent6>
      <a:hlink>
        <a:srgbClr val="332F34"/>
      </a:hlink>
      <a:folHlink>
        <a:srgbClr val="1FBDB5"/>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ma2be9239fb845f99de9572175cbea62 xmlns="f2815409-1650-4b12-b6f7-003d9d7c866d">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e7fa42f2-c428-4b8c-835e-132ab99ee1e2</TermId>
        </TermInfo>
      </Terms>
    </ma2be9239fb845f99de9572175cbea62>
    <Injury_x0020_type xmlns="aaff27b2-47cc-40b4-8ade-a8f1b54d5c3c" xsi:nil="true"/>
    <EHS_x0020_doc_x0020_type xmlns="0a1bd749-eca7-4c36-8961-55cac319ba80">Template</EHS_x0020_doc_x0020_type>
    <TaxCatchAll xmlns="f2815409-1650-4b12-b6f7-003d9d7c866d">
      <Value>31</Value>
    </TaxCatchAll>
    <Month xmlns="aaff27b2-47cc-40b4-8ade-a8f1b54d5c3c" xsi:nil="true"/>
    <EHS_x0020_area xmlns="0a1bd749-eca7-4c36-8961-55cac319ba80">06 Incident investigation</EHS_x0020_area>
    <Year xmlns="aaff27b2-47cc-40b4-8ade-a8f1b54d5c3c">2017</Year>
    <_dlc_DocId xmlns="50287109-fc25-4ddc-8ba5-bb1fda0c3fc9">AA123-515995945-3708</_dlc_DocId>
    <_dlc_DocIdUrl xmlns="50287109-fc25-4ddc-8ba5-bb1fda0c3fc9">
      <Url>https://orklabiz.sharepoint.com/sites/teams/team-EHS-portal/_layouts/15/DocIdRedir.aspx?ID=AA123-515995945-3708</Url>
      <Description>AA123-515995945-3708</Description>
    </_dlc_DocIdUrl>
    <xu6e xmlns="aaff27b2-47cc-40b4-8ade-a8f1b54d5c3c" xsi:nil="true"/>
    <_x007a_mv8 xmlns="aaff27b2-47cc-40b4-8ade-a8f1b54d5c3c" xsi:nil="true"/>
    <k2sx xmlns="aaff27b2-47cc-40b4-8ade-a8f1b54d5c3c" xsi:nil="true"/>
    <High_x0020_Potential xmlns="aaff27b2-47cc-40b4-8ade-a8f1b54d5c3c">false</High_x0020_Potential>
    <Meetings xmlns="aaff27b2-47cc-40b4-8ade-a8f1b54d5c3c" xsi:nil="true"/>
    <SharedWithUsers xmlns="50287109-fc25-4ddc-8ba5-bb1fda0c3fc9">
      <UserInfo>
        <DisplayName>Andreas Ebbesen</DisplayName>
        <AccountId>2600</AccountId>
        <AccountType/>
      </UserInfo>
      <UserInfo>
        <DisplayName>Hans Jostein Langelo</DisplayName>
        <AccountId>1863</AccountId>
        <AccountType/>
      </UserInfo>
      <UserInfo>
        <DisplayName>Hans Sveipe Arnulf</DisplayName>
        <AccountId>3050</AccountId>
        <AccountType/>
      </UserInfo>
      <UserInfo>
        <DisplayName>Henk Beijert</DisplayName>
        <AccountId>3795</AccountId>
        <AccountType/>
      </UserInfo>
      <UserInfo>
        <DisplayName>Jens Erik Dobloug</DisplayName>
        <AccountId>917</AccountId>
        <AccountType/>
      </UserInfo>
      <UserInfo>
        <DisplayName>Raj Sharma</DisplayName>
        <AccountId>3465</AccountId>
        <AccountType/>
      </UserInfo>
      <UserInfo>
        <DisplayName>Ronny Bjercke</DisplayName>
        <AccountId>2300</AccountId>
        <AccountType/>
      </UserInfo>
      <UserInfo>
        <DisplayName>Ståle Snartland</DisplayName>
        <AccountId>2318</AccountId>
        <AccountType/>
      </UserInfo>
      <UserInfo>
        <DisplayName>Torgeir Hjertaker</DisplayName>
        <AccountId>17271</AccountId>
        <AccountType/>
      </UserInfo>
      <UserInfo>
        <DisplayName>Andreas Sandnes</DisplayName>
        <AccountId>2164</AccountId>
        <AccountType/>
      </UserInfo>
      <UserInfo>
        <DisplayName>Asgeir Bruseth</DisplayName>
        <AccountId>26903</AccountId>
        <AccountType/>
      </UserInfo>
      <UserInfo>
        <DisplayName>Bjorn Ingvaldsen</DisplayName>
        <AccountId>2601</AccountId>
        <AccountType/>
      </UserInfo>
      <UserInfo>
        <DisplayName>Per Christian Hage</DisplayName>
        <AccountId>3016</AccountId>
        <AccountType/>
      </UserInfo>
      <UserInfo>
        <DisplayName>Roald Foss</DisplayName>
        <AccountId>2529</AccountId>
        <AccountType/>
      </UserInfo>
      <UserInfo>
        <DisplayName>Svein Urke</DisplayName>
        <AccountId>819</AccountId>
        <AccountType/>
      </UserInfo>
      <UserInfo>
        <DisplayName>Ane Grjotheim</DisplayName>
        <AccountId>529</AccountId>
        <AccountType/>
      </UserInfo>
      <UserInfo>
        <DisplayName>Angela Sundbäck</DisplayName>
        <AccountId>32050</AccountId>
        <AccountType/>
      </UserInfo>
      <UserInfo>
        <DisplayName>Asle Lovik</DisplayName>
        <AccountId>2219</AccountId>
        <AccountType/>
      </UserInfo>
      <UserInfo>
        <DisplayName>Eivind Raassum</DisplayName>
        <AccountId>7473</AccountId>
        <AccountType/>
      </UserInfo>
      <UserInfo>
        <DisplayName>Erik Døscher Anonsen</DisplayName>
        <AccountId>28180</AccountId>
        <AccountType/>
      </UserInfo>
      <UserInfo>
        <DisplayName>Kristian Sten Iversen</DisplayName>
        <AccountId>14601</AccountId>
        <AccountType/>
      </UserInfo>
      <UserInfo>
        <DisplayName>Marte Sølvsberg</DisplayName>
        <AccountId>197</AccountId>
        <AccountType/>
      </UserInfo>
      <UserInfo>
        <DisplayName>Sondre Brøste</DisplayName>
        <AccountId>2334</AccountId>
        <AccountType/>
      </UserInfo>
      <UserInfo>
        <DisplayName>Vegard Segtnan</DisplayName>
        <AccountId>906</AccountId>
        <AccountType/>
      </UserInfo>
      <UserInfo>
        <DisplayName>Jan-Erik Hallén</DisplayName>
        <AccountId>3425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EHS document" ma:contentTypeID="0x0101001D2BECA6DCC0A54DB966527EB81EB1FD00D3ABECA8075AB74BB3426DF5D0D077A4" ma:contentTypeVersion="748" ma:contentTypeDescription="" ma:contentTypeScope="" ma:versionID="dd36536ce5471b77ae880cb53dde0c01">
  <xsd:schema xmlns:xsd="http://www.w3.org/2001/XMLSchema" xmlns:xs="http://www.w3.org/2001/XMLSchema" xmlns:p="http://schemas.microsoft.com/office/2006/metadata/properties" xmlns:ns2="0a1bd749-eca7-4c36-8961-55cac319ba80" xmlns:ns3="aaff27b2-47cc-40b4-8ade-a8f1b54d5c3c" xmlns:ns4="f2815409-1650-4b12-b6f7-003d9d7c866d" xmlns:ns5="50287109-fc25-4ddc-8ba5-bb1fda0c3fc9" targetNamespace="http://schemas.microsoft.com/office/2006/metadata/properties" ma:root="true" ma:fieldsID="ace858753bbab287a2be24643e906f68" ns2:_="" ns3:_="" ns4:_="" ns5:_="">
    <xsd:import namespace="0a1bd749-eca7-4c36-8961-55cac319ba80"/>
    <xsd:import namespace="aaff27b2-47cc-40b4-8ade-a8f1b54d5c3c"/>
    <xsd:import namespace="f2815409-1650-4b12-b6f7-003d9d7c866d"/>
    <xsd:import namespace="50287109-fc25-4ddc-8ba5-bb1fda0c3fc9"/>
    <xsd:element name="properties">
      <xsd:complexType>
        <xsd:sequence>
          <xsd:element name="documentManagement">
            <xsd:complexType>
              <xsd:all>
                <xsd:element ref="ns2:EHS_x0020_area"/>
                <xsd:element ref="ns2:EHS_x0020_doc_x0020_type"/>
                <xsd:element ref="ns3:Injury_x0020_type" minOccurs="0"/>
                <xsd:element ref="ns3:Month" minOccurs="0"/>
                <xsd:element ref="ns3:Year" minOccurs="0"/>
                <xsd:element ref="ns4:TaxCatchAll" minOccurs="0"/>
                <xsd:element ref="ns4:TaxCatchAllLabel" minOccurs="0"/>
                <xsd:element ref="ns5:_dlc_DocId" minOccurs="0"/>
                <xsd:element ref="ns5:_dlc_DocIdPersistId" minOccurs="0"/>
                <xsd:element ref="ns4:ma2be9239fb845f99de9572175cbea62" minOccurs="0"/>
                <xsd:element ref="ns5:_dlc_DocIdUrl" minOccurs="0"/>
                <xsd:element ref="ns5:SharedWithUsers" minOccurs="0"/>
                <xsd:element ref="ns5:SharedWithDetails" minOccurs="0"/>
                <xsd:element ref="ns3:MediaServiceMetadata" minOccurs="0"/>
                <xsd:element ref="ns3:MediaServiceFastMetadata" minOccurs="0"/>
                <xsd:element ref="ns3:xu6e" minOccurs="0"/>
                <xsd:element ref="ns3:k2sx" minOccurs="0"/>
                <xsd:element ref="ns3:_x007a_mv8" minOccurs="0"/>
                <xsd:element ref="ns3:High_x0020_Potential" minOccurs="0"/>
                <xsd:element ref="ns3:Meet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bd749-eca7-4c36-8961-55cac319ba80" elementFormDefault="qualified">
    <xsd:import namespace="http://schemas.microsoft.com/office/2006/documentManagement/types"/>
    <xsd:import namespace="http://schemas.microsoft.com/office/infopath/2007/PartnerControls"/>
    <xsd:element name="EHS_x0020_area" ma:index="2" ma:displayName="EHS area" ma:default="01 EHS management system" ma:description="EHS network meetings" ma:format="Dropdown" ma:internalName="EHS_x0020_area">
      <xsd:simpleType>
        <xsd:restriction base="dms:Choice">
          <xsd:enumeration value="01 EHS management system"/>
          <xsd:enumeration value="02 General EHS"/>
          <xsd:enumeration value="03 Occupational health"/>
          <xsd:enumeration value="04 Work safety"/>
          <xsd:enumeration value="05 Environment"/>
          <xsd:enumeration value="06 Incident investigation"/>
          <xsd:enumeration value="07 Best practice sharing"/>
          <xsd:enumeration value="08 Audit"/>
          <xsd:enumeration value="09 Safety Climate Survey"/>
          <xsd:enumeration value="10 Definitions"/>
          <xsd:enumeration value="11 EHS network meetings"/>
        </xsd:restriction>
      </xsd:simpleType>
    </xsd:element>
    <xsd:element name="EHS_x0020_doc_x0020_type" ma:index="3" ma:displayName="EHS doc type" ma:default="Standard" ma:format="Dropdown" ma:internalName="EHS_x0020_doc_x0020_type">
      <xsd:simpleType>
        <xsd:restriction base="dms:Choice">
          <xsd:enumeration value="Standard"/>
          <xsd:enumeration value="Procedure"/>
          <xsd:enumeration value="Guideline"/>
          <xsd:enumeration value="Survey"/>
          <xsd:enumeration value="Tool"/>
          <xsd:enumeration value="Report"/>
          <xsd:enumeration value="Bulletin"/>
          <xsd:enumeration value="Training material"/>
          <xsd:enumeration value="Template"/>
          <xsd:enumeration value="Reference material"/>
          <xsd:enumeration value="Definitons"/>
          <xsd:enumeration value="Presentation"/>
          <xsd:enumeration value="Questionary"/>
          <xsd:enumeration value="Introduction"/>
        </xsd:restriction>
      </xsd:simpleType>
    </xsd:element>
  </xsd:schema>
  <xsd:schema xmlns:xsd="http://www.w3.org/2001/XMLSchema" xmlns:xs="http://www.w3.org/2001/XMLSchema" xmlns:dms="http://schemas.microsoft.com/office/2006/documentManagement/types" xmlns:pc="http://schemas.microsoft.com/office/infopath/2007/PartnerControls" targetNamespace="aaff27b2-47cc-40b4-8ade-a8f1b54d5c3c" elementFormDefault="qualified">
    <xsd:import namespace="http://schemas.microsoft.com/office/2006/documentManagement/types"/>
    <xsd:import namespace="http://schemas.microsoft.com/office/infopath/2007/PartnerControls"/>
    <xsd:element name="Injury_x0020_type" ma:index="4" nillable="true" ma:displayName="Incident type" ma:format="Dropdown" ma:internalName="Injury_x0020_type">
      <xsd:simpleType>
        <xsd:restriction base="dms:Choice">
          <xsd:enumeration value="Pinch, crush"/>
          <xsd:enumeration value="Hit, stroke, knock"/>
          <xsd:enumeration value="Cut"/>
          <xsd:enumeration value="Falling object"/>
          <xsd:enumeration value="Falling person"/>
          <xsd:enumeration value="Slip, trip (fall)"/>
          <xsd:enumeration value="Mobile equipment"/>
          <xsd:enumeration value="Confined space"/>
          <xsd:enumeration value="Chemicals"/>
          <xsd:enumeration value="Electric voltage"/>
          <xsd:enumeration value="Fire, explosion"/>
          <xsd:enumeration value="Acute physical overstrain"/>
          <xsd:enumeration value="Other"/>
        </xsd:restriction>
      </xsd:simpleType>
    </xsd:element>
    <xsd:element name="Month" ma:index="6" nillable="true" ma:displayName="Month" ma:format="Dropdown" ma:internalName="Month">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restriction>
      </xsd:simpleType>
    </xsd:element>
    <xsd:element name="Year" ma:index="7" nillable="true" ma:displayName="Year" ma:default="2020" ma:format="Dropdown" ma:internalName="Year">
      <xsd:simpleType>
        <xsd:restriction base="dms:Choice">
          <xsd:enumeration value="2016"/>
          <xsd:enumeration value="2017"/>
          <xsd:enumeration value="2018"/>
          <xsd:enumeration value="2019"/>
          <xsd:enumeration value="2020"/>
        </xsd:restrictio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xu6e" ma:index="24" nillable="true" ma:displayName="Severity" ma:internalName="xu6e">
      <xsd:simpleType>
        <xsd:restriction base="dms:Text"/>
      </xsd:simpleType>
    </xsd:element>
    <xsd:element name="k2sx" ma:index="25" nillable="true" ma:displayName="Orkla ORG" ma:internalName="k2sx">
      <xsd:simpleType>
        <xsd:restriction base="dms:Text"/>
      </xsd:simpleType>
    </xsd:element>
    <xsd:element name="_x007a_mv8" ma:index="26" nillable="true" ma:displayName="Injury type H1 / H2" ma:internalName="_x007a_mv8">
      <xsd:simpleType>
        <xsd:restriction base="dms:Text"/>
      </xsd:simpleType>
    </xsd:element>
    <xsd:element name="High_x0020_Potential" ma:index="27" nillable="true" ma:displayName="High Potential" ma:default="0" ma:description="High potential for serious injury" ma:internalName="High_x0020_Potential">
      <xsd:simpleType>
        <xsd:restriction base="dms:Boolean"/>
      </xsd:simpleType>
    </xsd:element>
    <xsd:element name="Meetings" ma:index="28" nillable="true" ma:displayName="Meetings" ma:description="Meeting  documents and presentations" ma:internalName="Meetings">
      <xsd:simpleType>
        <xsd:restriction base="dms:Text">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815409-1650-4b12-b6f7-003d9d7c866d"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eacc6308-47d8-4c39-ad4c-2e4705a0969f}" ma:internalName="TaxCatchAll" ma:showField="CatchAllData" ma:web="50287109-fc25-4ddc-8ba5-bb1fda0c3fc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eacc6308-47d8-4c39-ad4c-2e4705a0969f}" ma:internalName="TaxCatchAllLabel" ma:readOnly="true" ma:showField="CatchAllDataLabel" ma:web="50287109-fc25-4ddc-8ba5-bb1fda0c3fc9">
      <xsd:complexType>
        <xsd:complexContent>
          <xsd:extension base="dms:MultiChoiceLookup">
            <xsd:sequence>
              <xsd:element name="Value" type="dms:Lookup" maxOccurs="unbounded" minOccurs="0" nillable="true"/>
            </xsd:sequence>
          </xsd:extension>
        </xsd:complexContent>
      </xsd:complexType>
    </xsd:element>
    <xsd:element name="ma2be9239fb845f99de9572175cbea62" ma:index="18" nillable="true" ma:taxonomy="true" ma:internalName="ma2be9239fb845f99de9572175cbea62" ma:taxonomyFieldName="ACTDocumentStatus" ma:displayName="Document Status" ma:readOnly="false" ma:default="31;#Final|e7fa42f2-c428-4b8c-835e-132ab99ee1e2" ma:fieldId="{6a2be923-9fb8-45f9-9de9-572175cbea62}" ma:sspId="f692df45-2ee3-4823-b18c-9b009abc5093" ma:termSetId="99e95545-6199-416d-9a08-93b72b44f01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287109-fc25-4ddc-8ba5-bb1fda0c3fc9"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PersistId" ma:index="17" nillable="true" ma:displayName="Persist ID" ma:description="Keep ID on add." ma:hidden="true" ma:internalName="_dlc_DocIdPersistId" ma:readOnly="true">
      <xsd:simpleType>
        <xsd:restriction base="dms:Boolean"/>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7C7B4-8ED9-4847-AADD-9C21BD123115}">
  <ds:schemaRefs>
    <ds:schemaRef ds:uri="http://schemas.microsoft.com/sharepoint/events"/>
  </ds:schemaRefs>
</ds:datastoreItem>
</file>

<file path=customXml/itemProps2.xml><?xml version="1.0" encoding="utf-8"?>
<ds:datastoreItem xmlns:ds="http://schemas.openxmlformats.org/officeDocument/2006/customXml" ds:itemID="{FEC62EB3-751D-4492-B983-BB99FCB5DE9A}">
  <ds:schemaRefs>
    <ds:schemaRef ds:uri="http://purl.org/dc/terms/"/>
    <ds:schemaRef ds:uri="0a1bd749-eca7-4c36-8961-55cac319ba80"/>
    <ds:schemaRef ds:uri="http://schemas.microsoft.com/office/2006/documentManagement/types"/>
    <ds:schemaRef ds:uri="f2815409-1650-4b12-b6f7-003d9d7c866d"/>
    <ds:schemaRef ds:uri="50287109-fc25-4ddc-8ba5-bb1fda0c3fc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aff27b2-47cc-40b4-8ade-a8f1b54d5c3c"/>
    <ds:schemaRef ds:uri="http://www.w3.org/XML/1998/namespace"/>
    <ds:schemaRef ds:uri="http://purl.org/dc/dcmitype/"/>
  </ds:schemaRefs>
</ds:datastoreItem>
</file>

<file path=customXml/itemProps3.xml><?xml version="1.0" encoding="utf-8"?>
<ds:datastoreItem xmlns:ds="http://schemas.openxmlformats.org/officeDocument/2006/customXml" ds:itemID="{488C9966-86C2-4D1A-AE8F-0CE00DD69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bd749-eca7-4c36-8961-55cac319ba80"/>
    <ds:schemaRef ds:uri="aaff27b2-47cc-40b4-8ade-a8f1b54d5c3c"/>
    <ds:schemaRef ds:uri="f2815409-1650-4b12-b6f7-003d9d7c866d"/>
    <ds:schemaRef ds:uri="50287109-fc25-4ddc-8ba5-bb1fda0c3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1ED30ED-9A99-4534-BFED-E3F1B210F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12588</TotalTime>
  <Words>1210</Words>
  <Application>Microsoft Office PowerPoint</Application>
  <PresentationFormat>Vlastní</PresentationFormat>
  <Paragraphs>97</Paragraphs>
  <Slides>3</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vt:i4>
      </vt:variant>
    </vt:vector>
  </HeadingPairs>
  <TitlesOfParts>
    <vt:vector size="6" baseType="lpstr">
      <vt:lpstr>Arial</vt:lpstr>
      <vt:lpstr>Calibri</vt:lpstr>
      <vt:lpstr>blank</vt:lpstr>
      <vt:lpstr>Orkla EHS incident report </vt:lpstr>
      <vt:lpstr>Orkla EHS incident report </vt:lpstr>
      <vt:lpstr>Orkla EHS incident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Standard and Template</dc:title>
  <dc:creator>hismur</dc:creator>
  <cp:lastModifiedBy>Adéla Janků</cp:lastModifiedBy>
  <cp:revision>161</cp:revision>
  <cp:lastPrinted>2021-08-13T10:37:46Z</cp:lastPrinted>
  <dcterms:modified xsi:type="dcterms:W3CDTF">2023-07-10T12:00:25Z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0x0101001D2BECA6DCC0A54DB966527EB81EB1FD00D3ABECA8075AB74BB3426DF5D0D077A4</vt:lpwstr>
  </property>
  <property fmtid="{D5CDD505-2E9C-101B-9397-08002B2CF9AE}" pid="4" name="_dlc_DocIdItemGuid">
    <vt:lpwstr>357a8693-6d5a-41bb-a3d9-f1c43ffa1574</vt:lpwstr>
  </property>
  <property fmtid="{D5CDD505-2E9C-101B-9397-08002B2CF9AE}" pid="5" name="ACTDocumentStatus">
    <vt:lpwstr>31;#Final|e7fa42f2-c428-4b8c-835e-132ab99ee1e2</vt:lpwstr>
  </property>
  <property fmtid="{D5CDD505-2E9C-101B-9397-08002B2CF9AE}" pid="6" name="ACTOrganisation">
    <vt:lpwstr/>
  </property>
  <property fmtid="{D5CDD505-2E9C-101B-9397-08002B2CF9AE}" pid="7" name="a519ed56bae04db7b1cc20f4b7bba040">
    <vt:lpwstr/>
  </property>
  <property fmtid="{D5CDD505-2E9C-101B-9397-08002B2CF9AE}" pid="8" name="ACTDocumentType">
    <vt:lpwstr/>
  </property>
  <property fmtid="{D5CDD505-2E9C-101B-9397-08002B2CF9AE}" pid="9" name="c981e82ebe4b4d5f9c13c7dabad87fe8">
    <vt:lpwstr/>
  </property>
  <property fmtid="{D5CDD505-2E9C-101B-9397-08002B2CF9AE}" pid="10" name="n7383d0144354a5f88e62566c9ec425f">
    <vt:lpwstr/>
  </property>
  <property fmtid="{D5CDD505-2E9C-101B-9397-08002B2CF9AE}" pid="11" name="k867b88384594523971a55fd4ad4922b">
    <vt:lpwstr/>
  </property>
  <property fmtid="{D5CDD505-2E9C-101B-9397-08002B2CF9AE}" pid="12" name="ACTLocation">
    <vt:lpwstr/>
  </property>
  <property fmtid="{D5CDD505-2E9C-101B-9397-08002B2CF9AE}" pid="13" name="ACTTopic">
    <vt:lpwstr/>
  </property>
  <property fmtid="{D5CDD505-2E9C-101B-9397-08002B2CF9AE}" pid="14" name="AuthorIds_UIVersion_8192">
    <vt:lpwstr>19972</vt:lpwstr>
  </property>
  <property fmtid="{D5CDD505-2E9C-101B-9397-08002B2CF9AE}" pid="15" name="AuthorIds_UIVersion_8704">
    <vt:lpwstr>19972</vt:lpwstr>
  </property>
</Properties>
</file>